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9" r:id="rId4"/>
    <p:sldId id="262" r:id="rId5"/>
    <p:sldId id="266" r:id="rId6"/>
    <p:sldId id="263" r:id="rId7"/>
    <p:sldId id="265" r:id="rId8"/>
    <p:sldId id="264" r:id="rId9"/>
    <p:sldId id="267" r:id="rId10"/>
    <p:sldId id="272" r:id="rId11"/>
    <p:sldId id="270" r:id="rId12"/>
    <p:sldId id="271" r:id="rId13"/>
    <p:sldId id="26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BA02F"/>
    <a:srgbClr val="0F5DAC"/>
    <a:srgbClr val="EB432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2" d="100"/>
          <a:sy n="72" d="100"/>
        </p:scale>
        <p:origin x="-1430" y="-9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56" d="100"/>
          <a:sy n="56" d="100"/>
        </p:scale>
        <p:origin x="-282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40DF4E-FD66-4916-BD00-9E61AE00C447}"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ro-RO"/>
        </a:p>
      </dgm:t>
    </dgm:pt>
    <dgm:pt modelId="{047F24FB-51F4-4A79-B0B3-3D66B844722D}">
      <dgm:prSet phldrT="[Text]"/>
      <dgm:spPr/>
      <dgm:t>
        <a:bodyPr/>
        <a:lstStyle/>
        <a:p>
          <a:r>
            <a:rPr lang="en-US" dirty="0" smtClean="0"/>
            <a:t>Develop / refine</a:t>
          </a:r>
        </a:p>
        <a:p>
          <a:r>
            <a:rPr lang="en-US" dirty="0" smtClean="0"/>
            <a:t>sustainability</a:t>
          </a:r>
        </a:p>
        <a:p>
          <a:r>
            <a:rPr lang="en-US" dirty="0" smtClean="0"/>
            <a:t>strategy </a:t>
          </a:r>
          <a:endParaRPr lang="ro-RO" dirty="0"/>
        </a:p>
      </dgm:t>
    </dgm:pt>
    <dgm:pt modelId="{7C359431-90A9-4A5F-B7B4-625E78258CD1}" type="parTrans" cxnId="{98831968-99A3-4DC6-BDFC-25782B689615}">
      <dgm:prSet/>
      <dgm:spPr/>
      <dgm:t>
        <a:bodyPr/>
        <a:lstStyle/>
        <a:p>
          <a:endParaRPr lang="ro-RO"/>
        </a:p>
      </dgm:t>
    </dgm:pt>
    <dgm:pt modelId="{DF80665E-3BD5-4A37-85A6-C43541D05A6E}" type="sibTrans" cxnId="{98831968-99A3-4DC6-BDFC-25782B689615}">
      <dgm:prSet/>
      <dgm:spPr/>
      <dgm:t>
        <a:bodyPr/>
        <a:lstStyle/>
        <a:p>
          <a:endParaRPr lang="ro-RO"/>
        </a:p>
      </dgm:t>
    </dgm:pt>
    <dgm:pt modelId="{3AA537B9-61B5-4552-AF95-A71C5358A49A}">
      <dgm:prSet phldrT="[Text]"/>
      <dgm:spPr/>
      <dgm:t>
        <a:bodyPr/>
        <a:lstStyle/>
        <a:p>
          <a:r>
            <a:rPr lang="en-US" dirty="0" smtClean="0"/>
            <a:t>Identify partner NGOs</a:t>
          </a:r>
          <a:endParaRPr lang="ro-RO" dirty="0"/>
        </a:p>
      </dgm:t>
    </dgm:pt>
    <dgm:pt modelId="{D41258EF-FCDA-4BF2-AC15-6C9ABA27263F}" type="parTrans" cxnId="{FDFF6F21-A294-41AF-A101-84449D16DF90}">
      <dgm:prSet/>
      <dgm:spPr/>
      <dgm:t>
        <a:bodyPr/>
        <a:lstStyle/>
        <a:p>
          <a:endParaRPr lang="ro-RO"/>
        </a:p>
      </dgm:t>
    </dgm:pt>
    <dgm:pt modelId="{707AF7E2-1FC1-48F1-BAE9-C902DAC4FBBA}" type="sibTrans" cxnId="{FDFF6F21-A294-41AF-A101-84449D16DF90}">
      <dgm:prSet/>
      <dgm:spPr/>
      <dgm:t>
        <a:bodyPr/>
        <a:lstStyle/>
        <a:p>
          <a:endParaRPr lang="ro-RO"/>
        </a:p>
      </dgm:t>
    </dgm:pt>
    <dgm:pt modelId="{60291C35-4CB6-4F79-90A6-A9A3A357EDE9}">
      <dgm:prSet phldrT="[Text]"/>
      <dgm:spPr/>
      <dgm:t>
        <a:bodyPr/>
        <a:lstStyle/>
        <a:p>
          <a:r>
            <a:rPr lang="en-US" dirty="0" smtClean="0"/>
            <a:t>Define  jointly targets &amp; KPIs</a:t>
          </a:r>
          <a:endParaRPr lang="ro-RO" dirty="0"/>
        </a:p>
      </dgm:t>
    </dgm:pt>
    <dgm:pt modelId="{50F869DD-4015-44D2-A992-456A3CAC9B1D}" type="parTrans" cxnId="{21187D7C-A8D7-48D5-A24B-D599D4F420AC}">
      <dgm:prSet/>
      <dgm:spPr/>
      <dgm:t>
        <a:bodyPr/>
        <a:lstStyle/>
        <a:p>
          <a:endParaRPr lang="ro-RO"/>
        </a:p>
      </dgm:t>
    </dgm:pt>
    <dgm:pt modelId="{AF15FE07-BA90-4285-B14D-C099A37BEED9}" type="sibTrans" cxnId="{21187D7C-A8D7-48D5-A24B-D599D4F420AC}">
      <dgm:prSet/>
      <dgm:spPr/>
      <dgm:t>
        <a:bodyPr/>
        <a:lstStyle/>
        <a:p>
          <a:endParaRPr lang="ro-RO"/>
        </a:p>
      </dgm:t>
    </dgm:pt>
    <dgm:pt modelId="{362B9A5D-0629-4A86-AE78-5B1E57B6E5DB}">
      <dgm:prSet phldrT="[Text]"/>
      <dgm:spPr/>
      <dgm:t>
        <a:bodyPr/>
        <a:lstStyle/>
        <a:p>
          <a:r>
            <a:rPr lang="en-US" dirty="0" smtClean="0"/>
            <a:t>Develop &amp; implement projects</a:t>
          </a:r>
          <a:endParaRPr lang="ro-RO" dirty="0"/>
        </a:p>
      </dgm:t>
    </dgm:pt>
    <dgm:pt modelId="{00778396-601E-4405-B5A2-9FC651963984}" type="parTrans" cxnId="{905813AD-68BF-45FD-81D0-C089F636B7EC}">
      <dgm:prSet/>
      <dgm:spPr/>
      <dgm:t>
        <a:bodyPr/>
        <a:lstStyle/>
        <a:p>
          <a:endParaRPr lang="ro-RO"/>
        </a:p>
      </dgm:t>
    </dgm:pt>
    <dgm:pt modelId="{B91C5DB1-FDDA-4F0A-A577-E4B2D6BB578C}" type="sibTrans" cxnId="{905813AD-68BF-45FD-81D0-C089F636B7EC}">
      <dgm:prSet/>
      <dgm:spPr/>
      <dgm:t>
        <a:bodyPr/>
        <a:lstStyle/>
        <a:p>
          <a:endParaRPr lang="ro-RO"/>
        </a:p>
      </dgm:t>
    </dgm:pt>
    <dgm:pt modelId="{2362C19E-57AC-460E-B6BC-0CD5346D8DFF}">
      <dgm:prSet phldrT="[Text]"/>
      <dgm:spPr/>
      <dgm:t>
        <a:bodyPr/>
        <a:lstStyle/>
        <a:p>
          <a:r>
            <a:rPr lang="en-US" dirty="0" smtClean="0"/>
            <a:t>Evaluate projects implementation and impact</a:t>
          </a:r>
        </a:p>
      </dgm:t>
    </dgm:pt>
    <dgm:pt modelId="{002989AB-156E-4A2C-80D7-463F4546D0B2}" type="parTrans" cxnId="{113A7766-1696-4277-872C-5ABC061929B6}">
      <dgm:prSet/>
      <dgm:spPr/>
      <dgm:t>
        <a:bodyPr/>
        <a:lstStyle/>
        <a:p>
          <a:endParaRPr lang="ro-RO"/>
        </a:p>
      </dgm:t>
    </dgm:pt>
    <dgm:pt modelId="{54FEACF2-96CF-4B49-A29C-1DFA3B4E8F8E}" type="sibTrans" cxnId="{113A7766-1696-4277-872C-5ABC061929B6}">
      <dgm:prSet/>
      <dgm:spPr/>
      <dgm:t>
        <a:bodyPr/>
        <a:lstStyle/>
        <a:p>
          <a:endParaRPr lang="ro-RO"/>
        </a:p>
      </dgm:t>
    </dgm:pt>
    <dgm:pt modelId="{AA37D2A3-FBB7-4CD6-B0A4-DEA5F287C7A5}" type="pres">
      <dgm:prSet presAssocID="{D140DF4E-FD66-4916-BD00-9E61AE00C447}" presName="cycle" presStyleCnt="0">
        <dgm:presLayoutVars>
          <dgm:dir/>
          <dgm:resizeHandles val="exact"/>
        </dgm:presLayoutVars>
      </dgm:prSet>
      <dgm:spPr/>
      <dgm:t>
        <a:bodyPr/>
        <a:lstStyle/>
        <a:p>
          <a:endParaRPr lang="en-GB"/>
        </a:p>
      </dgm:t>
    </dgm:pt>
    <dgm:pt modelId="{255387C2-9524-4CE5-8772-F78B7F85BAE2}" type="pres">
      <dgm:prSet presAssocID="{047F24FB-51F4-4A79-B0B3-3D66B844722D}" presName="node" presStyleLbl="node1" presStyleIdx="0" presStyleCnt="5">
        <dgm:presLayoutVars>
          <dgm:bulletEnabled val="1"/>
        </dgm:presLayoutVars>
      </dgm:prSet>
      <dgm:spPr/>
      <dgm:t>
        <a:bodyPr/>
        <a:lstStyle/>
        <a:p>
          <a:endParaRPr lang="ro-RO"/>
        </a:p>
      </dgm:t>
    </dgm:pt>
    <dgm:pt modelId="{037A22A1-022A-4A2C-8476-DE091828607B}" type="pres">
      <dgm:prSet presAssocID="{047F24FB-51F4-4A79-B0B3-3D66B844722D}" presName="spNode" presStyleCnt="0"/>
      <dgm:spPr/>
    </dgm:pt>
    <dgm:pt modelId="{4A7DEF6F-4731-49CD-BE9D-0370258BEBFB}" type="pres">
      <dgm:prSet presAssocID="{DF80665E-3BD5-4A37-85A6-C43541D05A6E}" presName="sibTrans" presStyleLbl="sibTrans1D1" presStyleIdx="0" presStyleCnt="5"/>
      <dgm:spPr/>
      <dgm:t>
        <a:bodyPr/>
        <a:lstStyle/>
        <a:p>
          <a:endParaRPr lang="en-GB"/>
        </a:p>
      </dgm:t>
    </dgm:pt>
    <dgm:pt modelId="{4D6F6C5D-5DEE-40B9-B652-CFE85D509636}" type="pres">
      <dgm:prSet presAssocID="{3AA537B9-61B5-4552-AF95-A71C5358A49A}" presName="node" presStyleLbl="node1" presStyleIdx="1" presStyleCnt="5">
        <dgm:presLayoutVars>
          <dgm:bulletEnabled val="1"/>
        </dgm:presLayoutVars>
      </dgm:prSet>
      <dgm:spPr/>
      <dgm:t>
        <a:bodyPr/>
        <a:lstStyle/>
        <a:p>
          <a:endParaRPr lang="ro-RO"/>
        </a:p>
      </dgm:t>
    </dgm:pt>
    <dgm:pt modelId="{9D3E4257-BFBD-4B20-85CC-5D07315AF8CD}" type="pres">
      <dgm:prSet presAssocID="{3AA537B9-61B5-4552-AF95-A71C5358A49A}" presName="spNode" presStyleCnt="0"/>
      <dgm:spPr/>
    </dgm:pt>
    <dgm:pt modelId="{A0750987-9BED-40B0-B3F9-D7BE82564CFC}" type="pres">
      <dgm:prSet presAssocID="{707AF7E2-1FC1-48F1-BAE9-C902DAC4FBBA}" presName="sibTrans" presStyleLbl="sibTrans1D1" presStyleIdx="1" presStyleCnt="5"/>
      <dgm:spPr/>
      <dgm:t>
        <a:bodyPr/>
        <a:lstStyle/>
        <a:p>
          <a:endParaRPr lang="en-GB"/>
        </a:p>
      </dgm:t>
    </dgm:pt>
    <dgm:pt modelId="{CE70D296-5B40-4E8F-AAFC-FE1014EFEFA9}" type="pres">
      <dgm:prSet presAssocID="{60291C35-4CB6-4F79-90A6-A9A3A357EDE9}" presName="node" presStyleLbl="node1" presStyleIdx="2" presStyleCnt="5">
        <dgm:presLayoutVars>
          <dgm:bulletEnabled val="1"/>
        </dgm:presLayoutVars>
      </dgm:prSet>
      <dgm:spPr/>
      <dgm:t>
        <a:bodyPr/>
        <a:lstStyle/>
        <a:p>
          <a:endParaRPr lang="ro-RO"/>
        </a:p>
      </dgm:t>
    </dgm:pt>
    <dgm:pt modelId="{39F640AE-8D09-480E-989C-00CC16DC7B43}" type="pres">
      <dgm:prSet presAssocID="{60291C35-4CB6-4F79-90A6-A9A3A357EDE9}" presName="spNode" presStyleCnt="0"/>
      <dgm:spPr/>
    </dgm:pt>
    <dgm:pt modelId="{F7CAF0A5-21ED-4426-A0EC-FA0FAD21DD2D}" type="pres">
      <dgm:prSet presAssocID="{AF15FE07-BA90-4285-B14D-C099A37BEED9}" presName="sibTrans" presStyleLbl="sibTrans1D1" presStyleIdx="2" presStyleCnt="5"/>
      <dgm:spPr/>
      <dgm:t>
        <a:bodyPr/>
        <a:lstStyle/>
        <a:p>
          <a:endParaRPr lang="en-GB"/>
        </a:p>
      </dgm:t>
    </dgm:pt>
    <dgm:pt modelId="{C336E34B-3E15-483F-939C-1E9DCD6603CC}" type="pres">
      <dgm:prSet presAssocID="{362B9A5D-0629-4A86-AE78-5B1E57B6E5DB}" presName="node" presStyleLbl="node1" presStyleIdx="3" presStyleCnt="5">
        <dgm:presLayoutVars>
          <dgm:bulletEnabled val="1"/>
        </dgm:presLayoutVars>
      </dgm:prSet>
      <dgm:spPr/>
      <dgm:t>
        <a:bodyPr/>
        <a:lstStyle/>
        <a:p>
          <a:endParaRPr lang="en-GB"/>
        </a:p>
      </dgm:t>
    </dgm:pt>
    <dgm:pt modelId="{FBCEE37C-728E-492D-B4A8-58E7DF6831B7}" type="pres">
      <dgm:prSet presAssocID="{362B9A5D-0629-4A86-AE78-5B1E57B6E5DB}" presName="spNode" presStyleCnt="0"/>
      <dgm:spPr/>
    </dgm:pt>
    <dgm:pt modelId="{08887416-4FA7-489D-9011-44B4467BD3D0}" type="pres">
      <dgm:prSet presAssocID="{B91C5DB1-FDDA-4F0A-A577-E4B2D6BB578C}" presName="sibTrans" presStyleLbl="sibTrans1D1" presStyleIdx="3" presStyleCnt="5"/>
      <dgm:spPr/>
      <dgm:t>
        <a:bodyPr/>
        <a:lstStyle/>
        <a:p>
          <a:endParaRPr lang="en-GB"/>
        </a:p>
      </dgm:t>
    </dgm:pt>
    <dgm:pt modelId="{8EC048AD-051C-44EC-B042-75671A09A252}" type="pres">
      <dgm:prSet presAssocID="{2362C19E-57AC-460E-B6BC-0CD5346D8DFF}" presName="node" presStyleLbl="node1" presStyleIdx="4" presStyleCnt="5" custRadScaleRad="97082" custRadScaleInc="-3058">
        <dgm:presLayoutVars>
          <dgm:bulletEnabled val="1"/>
        </dgm:presLayoutVars>
      </dgm:prSet>
      <dgm:spPr/>
      <dgm:t>
        <a:bodyPr/>
        <a:lstStyle/>
        <a:p>
          <a:endParaRPr lang="ro-RO"/>
        </a:p>
      </dgm:t>
    </dgm:pt>
    <dgm:pt modelId="{E86A93B6-9F39-4093-BBB4-B2CDD6FA826A}" type="pres">
      <dgm:prSet presAssocID="{2362C19E-57AC-460E-B6BC-0CD5346D8DFF}" presName="spNode" presStyleCnt="0"/>
      <dgm:spPr/>
    </dgm:pt>
    <dgm:pt modelId="{830D370B-D719-484F-8616-E2551F9E959E}" type="pres">
      <dgm:prSet presAssocID="{54FEACF2-96CF-4B49-A29C-1DFA3B4E8F8E}" presName="sibTrans" presStyleLbl="sibTrans1D1" presStyleIdx="4" presStyleCnt="5"/>
      <dgm:spPr/>
      <dgm:t>
        <a:bodyPr/>
        <a:lstStyle/>
        <a:p>
          <a:endParaRPr lang="en-GB"/>
        </a:p>
      </dgm:t>
    </dgm:pt>
  </dgm:ptLst>
  <dgm:cxnLst>
    <dgm:cxn modelId="{113A7766-1696-4277-872C-5ABC061929B6}" srcId="{D140DF4E-FD66-4916-BD00-9E61AE00C447}" destId="{2362C19E-57AC-460E-B6BC-0CD5346D8DFF}" srcOrd="4" destOrd="0" parTransId="{002989AB-156E-4A2C-80D7-463F4546D0B2}" sibTransId="{54FEACF2-96CF-4B49-A29C-1DFA3B4E8F8E}"/>
    <dgm:cxn modelId="{98831968-99A3-4DC6-BDFC-25782B689615}" srcId="{D140DF4E-FD66-4916-BD00-9E61AE00C447}" destId="{047F24FB-51F4-4A79-B0B3-3D66B844722D}" srcOrd="0" destOrd="0" parTransId="{7C359431-90A9-4A5F-B7B4-625E78258CD1}" sibTransId="{DF80665E-3BD5-4A37-85A6-C43541D05A6E}"/>
    <dgm:cxn modelId="{21187D7C-A8D7-48D5-A24B-D599D4F420AC}" srcId="{D140DF4E-FD66-4916-BD00-9E61AE00C447}" destId="{60291C35-4CB6-4F79-90A6-A9A3A357EDE9}" srcOrd="2" destOrd="0" parTransId="{50F869DD-4015-44D2-A992-456A3CAC9B1D}" sibTransId="{AF15FE07-BA90-4285-B14D-C099A37BEED9}"/>
    <dgm:cxn modelId="{3E6E918B-4A9F-4AD4-839B-E02665F18262}" type="presOf" srcId="{707AF7E2-1FC1-48F1-BAE9-C902DAC4FBBA}" destId="{A0750987-9BED-40B0-B3F9-D7BE82564CFC}" srcOrd="0" destOrd="0" presId="urn:microsoft.com/office/officeart/2005/8/layout/cycle5"/>
    <dgm:cxn modelId="{FDFF6F21-A294-41AF-A101-84449D16DF90}" srcId="{D140DF4E-FD66-4916-BD00-9E61AE00C447}" destId="{3AA537B9-61B5-4552-AF95-A71C5358A49A}" srcOrd="1" destOrd="0" parTransId="{D41258EF-FCDA-4BF2-AC15-6C9ABA27263F}" sibTransId="{707AF7E2-1FC1-48F1-BAE9-C902DAC4FBBA}"/>
    <dgm:cxn modelId="{03D47011-046C-4575-AD65-2DC488824F4C}" type="presOf" srcId="{047F24FB-51F4-4A79-B0B3-3D66B844722D}" destId="{255387C2-9524-4CE5-8772-F78B7F85BAE2}" srcOrd="0" destOrd="0" presId="urn:microsoft.com/office/officeart/2005/8/layout/cycle5"/>
    <dgm:cxn modelId="{96261DDB-72C2-4464-AE4E-14288CEE17FC}" type="presOf" srcId="{362B9A5D-0629-4A86-AE78-5B1E57B6E5DB}" destId="{C336E34B-3E15-483F-939C-1E9DCD6603CC}" srcOrd="0" destOrd="0" presId="urn:microsoft.com/office/officeart/2005/8/layout/cycle5"/>
    <dgm:cxn modelId="{4F938DAA-A2E7-4DD9-B7B7-094FF40BAFB2}" type="presOf" srcId="{DF80665E-3BD5-4A37-85A6-C43541D05A6E}" destId="{4A7DEF6F-4731-49CD-BE9D-0370258BEBFB}" srcOrd="0" destOrd="0" presId="urn:microsoft.com/office/officeart/2005/8/layout/cycle5"/>
    <dgm:cxn modelId="{9D98F0C7-EBB2-407A-8A8B-A86653934CFB}" type="presOf" srcId="{54FEACF2-96CF-4B49-A29C-1DFA3B4E8F8E}" destId="{830D370B-D719-484F-8616-E2551F9E959E}" srcOrd="0" destOrd="0" presId="urn:microsoft.com/office/officeart/2005/8/layout/cycle5"/>
    <dgm:cxn modelId="{83C0E398-384D-4BE1-B454-D7FC4092E8CE}" type="presOf" srcId="{AF15FE07-BA90-4285-B14D-C099A37BEED9}" destId="{F7CAF0A5-21ED-4426-A0EC-FA0FAD21DD2D}" srcOrd="0" destOrd="0" presId="urn:microsoft.com/office/officeart/2005/8/layout/cycle5"/>
    <dgm:cxn modelId="{905813AD-68BF-45FD-81D0-C089F636B7EC}" srcId="{D140DF4E-FD66-4916-BD00-9E61AE00C447}" destId="{362B9A5D-0629-4A86-AE78-5B1E57B6E5DB}" srcOrd="3" destOrd="0" parTransId="{00778396-601E-4405-B5A2-9FC651963984}" sibTransId="{B91C5DB1-FDDA-4F0A-A577-E4B2D6BB578C}"/>
    <dgm:cxn modelId="{6E5BE83A-44E5-4D3A-9D05-32193F16854C}" type="presOf" srcId="{B91C5DB1-FDDA-4F0A-A577-E4B2D6BB578C}" destId="{08887416-4FA7-489D-9011-44B4467BD3D0}" srcOrd="0" destOrd="0" presId="urn:microsoft.com/office/officeart/2005/8/layout/cycle5"/>
    <dgm:cxn modelId="{58B4F61D-CA48-4D4E-AAB8-46EDF3B23F0D}" type="presOf" srcId="{60291C35-4CB6-4F79-90A6-A9A3A357EDE9}" destId="{CE70D296-5B40-4E8F-AAFC-FE1014EFEFA9}" srcOrd="0" destOrd="0" presId="urn:microsoft.com/office/officeart/2005/8/layout/cycle5"/>
    <dgm:cxn modelId="{D19FD472-7BDD-4AB8-A35A-45C3F92B14B3}" type="presOf" srcId="{D140DF4E-FD66-4916-BD00-9E61AE00C447}" destId="{AA37D2A3-FBB7-4CD6-B0A4-DEA5F287C7A5}" srcOrd="0" destOrd="0" presId="urn:microsoft.com/office/officeart/2005/8/layout/cycle5"/>
    <dgm:cxn modelId="{DDC154A5-BCDF-4D6E-940C-FF42A52D695C}" type="presOf" srcId="{3AA537B9-61B5-4552-AF95-A71C5358A49A}" destId="{4D6F6C5D-5DEE-40B9-B652-CFE85D509636}" srcOrd="0" destOrd="0" presId="urn:microsoft.com/office/officeart/2005/8/layout/cycle5"/>
    <dgm:cxn modelId="{24941650-3B39-4820-B0BD-E9FB785ACB72}" type="presOf" srcId="{2362C19E-57AC-460E-B6BC-0CD5346D8DFF}" destId="{8EC048AD-051C-44EC-B042-75671A09A252}" srcOrd="0" destOrd="0" presId="urn:microsoft.com/office/officeart/2005/8/layout/cycle5"/>
    <dgm:cxn modelId="{85386AF1-9A07-45FA-87D6-5D75DD5EE5E1}" type="presParOf" srcId="{AA37D2A3-FBB7-4CD6-B0A4-DEA5F287C7A5}" destId="{255387C2-9524-4CE5-8772-F78B7F85BAE2}" srcOrd="0" destOrd="0" presId="urn:microsoft.com/office/officeart/2005/8/layout/cycle5"/>
    <dgm:cxn modelId="{49363B59-D630-435B-856C-37FD4C285708}" type="presParOf" srcId="{AA37D2A3-FBB7-4CD6-B0A4-DEA5F287C7A5}" destId="{037A22A1-022A-4A2C-8476-DE091828607B}" srcOrd="1" destOrd="0" presId="urn:microsoft.com/office/officeart/2005/8/layout/cycle5"/>
    <dgm:cxn modelId="{9D105D2C-8D11-4BBB-A555-DAA158E12FFD}" type="presParOf" srcId="{AA37D2A3-FBB7-4CD6-B0A4-DEA5F287C7A5}" destId="{4A7DEF6F-4731-49CD-BE9D-0370258BEBFB}" srcOrd="2" destOrd="0" presId="urn:microsoft.com/office/officeart/2005/8/layout/cycle5"/>
    <dgm:cxn modelId="{8F669BB9-0503-4542-9B87-5D027D3F2CD2}" type="presParOf" srcId="{AA37D2A3-FBB7-4CD6-B0A4-DEA5F287C7A5}" destId="{4D6F6C5D-5DEE-40B9-B652-CFE85D509636}" srcOrd="3" destOrd="0" presId="urn:microsoft.com/office/officeart/2005/8/layout/cycle5"/>
    <dgm:cxn modelId="{E1CD1934-7446-4E13-9EBE-10B6F3954CB7}" type="presParOf" srcId="{AA37D2A3-FBB7-4CD6-B0A4-DEA5F287C7A5}" destId="{9D3E4257-BFBD-4B20-85CC-5D07315AF8CD}" srcOrd="4" destOrd="0" presId="urn:microsoft.com/office/officeart/2005/8/layout/cycle5"/>
    <dgm:cxn modelId="{F00B42B9-A9C8-4CE5-9867-CFB40CD9AF96}" type="presParOf" srcId="{AA37D2A3-FBB7-4CD6-B0A4-DEA5F287C7A5}" destId="{A0750987-9BED-40B0-B3F9-D7BE82564CFC}" srcOrd="5" destOrd="0" presId="urn:microsoft.com/office/officeart/2005/8/layout/cycle5"/>
    <dgm:cxn modelId="{0E772C7E-EC7C-4F8E-91AC-C90EBBC6433C}" type="presParOf" srcId="{AA37D2A3-FBB7-4CD6-B0A4-DEA5F287C7A5}" destId="{CE70D296-5B40-4E8F-AAFC-FE1014EFEFA9}" srcOrd="6" destOrd="0" presId="urn:microsoft.com/office/officeart/2005/8/layout/cycle5"/>
    <dgm:cxn modelId="{F4DC4F3B-5A4E-4E49-96FE-E529ECC10000}" type="presParOf" srcId="{AA37D2A3-FBB7-4CD6-B0A4-DEA5F287C7A5}" destId="{39F640AE-8D09-480E-989C-00CC16DC7B43}" srcOrd="7" destOrd="0" presId="urn:microsoft.com/office/officeart/2005/8/layout/cycle5"/>
    <dgm:cxn modelId="{2C9383D9-AC93-4814-A724-BFD83313C564}" type="presParOf" srcId="{AA37D2A3-FBB7-4CD6-B0A4-DEA5F287C7A5}" destId="{F7CAF0A5-21ED-4426-A0EC-FA0FAD21DD2D}" srcOrd="8" destOrd="0" presId="urn:microsoft.com/office/officeart/2005/8/layout/cycle5"/>
    <dgm:cxn modelId="{1F9CE41F-78C0-4E00-9563-B27C337CB565}" type="presParOf" srcId="{AA37D2A3-FBB7-4CD6-B0A4-DEA5F287C7A5}" destId="{C336E34B-3E15-483F-939C-1E9DCD6603CC}" srcOrd="9" destOrd="0" presId="urn:microsoft.com/office/officeart/2005/8/layout/cycle5"/>
    <dgm:cxn modelId="{8E60D45E-DCC6-479B-BEC0-ED6B8E244817}" type="presParOf" srcId="{AA37D2A3-FBB7-4CD6-B0A4-DEA5F287C7A5}" destId="{FBCEE37C-728E-492D-B4A8-58E7DF6831B7}" srcOrd="10" destOrd="0" presId="urn:microsoft.com/office/officeart/2005/8/layout/cycle5"/>
    <dgm:cxn modelId="{905D2285-3BAF-4AB2-895F-0E341C56FB20}" type="presParOf" srcId="{AA37D2A3-FBB7-4CD6-B0A4-DEA5F287C7A5}" destId="{08887416-4FA7-489D-9011-44B4467BD3D0}" srcOrd="11" destOrd="0" presId="urn:microsoft.com/office/officeart/2005/8/layout/cycle5"/>
    <dgm:cxn modelId="{D82B8CC7-C572-4103-9EB2-67DC25DDECD1}" type="presParOf" srcId="{AA37D2A3-FBB7-4CD6-B0A4-DEA5F287C7A5}" destId="{8EC048AD-051C-44EC-B042-75671A09A252}" srcOrd="12" destOrd="0" presId="urn:microsoft.com/office/officeart/2005/8/layout/cycle5"/>
    <dgm:cxn modelId="{D99D67EA-0FD7-439F-8AB2-DE1B6509C891}" type="presParOf" srcId="{AA37D2A3-FBB7-4CD6-B0A4-DEA5F287C7A5}" destId="{E86A93B6-9F39-4093-BBB4-B2CDD6FA826A}" srcOrd="13" destOrd="0" presId="urn:microsoft.com/office/officeart/2005/8/layout/cycle5"/>
    <dgm:cxn modelId="{B8452CEF-733F-45DE-A021-1D464517B7D5}" type="presParOf" srcId="{AA37D2A3-FBB7-4CD6-B0A4-DEA5F287C7A5}" destId="{830D370B-D719-484F-8616-E2551F9E959E}" srcOrd="14" destOrd="0" presId="urn:microsoft.com/office/officeart/2005/8/layout/cycle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AD1449-C6E0-4A26-AECC-D873EBADB433}" type="datetimeFigureOut">
              <a:rPr lang="ro-RO" smtClean="0"/>
              <a:t>14.06.2013</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C5696-D97B-41B2-B165-1C21F10C2180}" type="slidenum">
              <a:rPr lang="ro-RO" smtClean="0"/>
              <a:t>‹#›</a:t>
            </a:fld>
            <a:endParaRPr lang="ro-RO"/>
          </a:p>
        </p:txBody>
      </p:sp>
    </p:spTree>
    <p:extLst>
      <p:ext uri="{BB962C8B-B14F-4D97-AF65-F5344CB8AC3E}">
        <p14:creationId xmlns:p14="http://schemas.microsoft.com/office/powerpoint/2010/main" val="13755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Great companies sustain their superior performance over time for investors, but equally important for their employees, customers, suppliers, and society in general.</a:t>
            </a:r>
          </a:p>
          <a:p>
            <a:endParaRPr lang="en-US" dirty="0" smtClean="0"/>
          </a:p>
          <a:p>
            <a:r>
              <a:rPr lang="en-US" dirty="0" smtClean="0"/>
              <a:t>New Dow</a:t>
            </a:r>
            <a:r>
              <a:rPr lang="en-US" baseline="0" dirty="0" smtClean="0"/>
              <a:t> Jones Sustainability index for </a:t>
            </a:r>
            <a:r>
              <a:rPr lang="en-US" baseline="0" dirty="0" err="1" smtClean="0"/>
              <a:t>Koreea</a:t>
            </a:r>
            <a:r>
              <a:rPr lang="en-US" baseline="0" dirty="0" smtClean="0"/>
              <a:t>, etc….</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When the Dow Jones Sustainability Indexes launched in 1999, many companies didn’t see the value in investing in sustainability programs. How times have changed. Today, companies recognize the importance of sustainability credentials for everything from customer loyalty to employee recruiting to public relations. More than ever, corporates realize that sustainability leadership is often associated with good management practices—and that ultimately, sustainability practices can make and save them money.</a:t>
            </a:r>
          </a:p>
          <a:p>
            <a:endParaRPr lang="en-US" dirty="0" smtClean="0"/>
          </a:p>
          <a:p>
            <a:endParaRPr lang="ro-RO" dirty="0"/>
          </a:p>
        </p:txBody>
      </p:sp>
      <p:sp>
        <p:nvSpPr>
          <p:cNvPr id="4" name="Slide Number Placeholder 3"/>
          <p:cNvSpPr>
            <a:spLocks noGrp="1"/>
          </p:cNvSpPr>
          <p:nvPr>
            <p:ph type="sldNum" sz="quarter" idx="10"/>
          </p:nvPr>
        </p:nvSpPr>
        <p:spPr/>
        <p:txBody>
          <a:bodyPr/>
          <a:lstStyle/>
          <a:p>
            <a:fld id="{408C5696-D97B-41B2-B165-1C21F10C2180}" type="slidenum">
              <a:rPr lang="ro-RO" smtClean="0"/>
              <a:t>6</a:t>
            </a:fld>
            <a:endParaRPr lang="ro-RO"/>
          </a:p>
        </p:txBody>
      </p:sp>
    </p:spTree>
    <p:extLst>
      <p:ext uri="{BB962C8B-B14F-4D97-AF65-F5344CB8AC3E}">
        <p14:creationId xmlns:p14="http://schemas.microsoft.com/office/powerpoint/2010/main" val="827708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Competitive</a:t>
            </a:r>
            <a:r>
              <a:rPr lang="en-US" baseline="0" dirty="0" smtClean="0"/>
              <a:t> advantage of NGOs in understanding “customer” needs</a:t>
            </a:r>
            <a:endParaRPr lang="ro-RO" dirty="0"/>
          </a:p>
        </p:txBody>
      </p:sp>
      <p:sp>
        <p:nvSpPr>
          <p:cNvPr id="4" name="Slide Number Placeholder 3"/>
          <p:cNvSpPr>
            <a:spLocks noGrp="1"/>
          </p:cNvSpPr>
          <p:nvPr>
            <p:ph type="sldNum" sz="quarter" idx="10"/>
          </p:nvPr>
        </p:nvSpPr>
        <p:spPr/>
        <p:txBody>
          <a:bodyPr/>
          <a:lstStyle/>
          <a:p>
            <a:fld id="{408C5696-D97B-41B2-B165-1C21F10C2180}" type="slidenum">
              <a:rPr lang="ro-RO" smtClean="0"/>
              <a:t>8</a:t>
            </a:fld>
            <a:endParaRPr lang="ro-RO"/>
          </a:p>
        </p:txBody>
      </p:sp>
    </p:spTree>
    <p:extLst>
      <p:ext uri="{BB962C8B-B14F-4D97-AF65-F5344CB8AC3E}">
        <p14:creationId xmlns:p14="http://schemas.microsoft.com/office/powerpoint/2010/main" val="409095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618599-9FF6-EA4C-A7AF-181FDC54405B}" type="datetimeFigureOut">
              <a:rPr lang="en-US" smtClean="0"/>
              <a:t>6/14/2013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3873424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18599-9FF6-EA4C-A7AF-181FDC54405B}" type="datetimeFigureOut">
              <a:rPr lang="en-US" smtClean="0"/>
              <a:t>6/14/2013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1221366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18599-9FF6-EA4C-A7AF-181FDC54405B}" type="datetimeFigureOut">
              <a:rPr lang="en-US" smtClean="0"/>
              <a:t>6/14/2013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334179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618599-9FF6-EA4C-A7AF-181FDC54405B}" type="datetimeFigureOut">
              <a:rPr lang="en-US" smtClean="0"/>
              <a:t>6/14/2013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219216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18599-9FF6-EA4C-A7AF-181FDC54405B}" type="datetimeFigureOut">
              <a:rPr lang="en-US" smtClean="0"/>
              <a:t>6/14/2013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216635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618599-9FF6-EA4C-A7AF-181FDC54405B}" type="datetimeFigureOut">
              <a:rPr lang="en-US" smtClean="0"/>
              <a:t>6/14/2013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1449812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618599-9FF6-EA4C-A7AF-181FDC54405B}" type="datetimeFigureOut">
              <a:rPr lang="en-US" smtClean="0"/>
              <a:t>6/14/2013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4171672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618599-9FF6-EA4C-A7AF-181FDC54405B}" type="datetimeFigureOut">
              <a:rPr lang="en-US" smtClean="0"/>
              <a:t>6/14/2013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271872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18599-9FF6-EA4C-A7AF-181FDC54405B}" type="datetimeFigureOut">
              <a:rPr lang="en-US" smtClean="0"/>
              <a:t>6/14/2013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3040584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18599-9FF6-EA4C-A7AF-181FDC54405B}" type="datetimeFigureOut">
              <a:rPr lang="en-US" smtClean="0"/>
              <a:t>6/14/2013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4110412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18599-9FF6-EA4C-A7AF-181FDC54405B}" type="datetimeFigureOut">
              <a:rPr lang="en-US" smtClean="0"/>
              <a:t>6/14/2013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B81086-C8D5-1F44-B56C-8112E9786ED2}" type="slidenum">
              <a:rPr lang="en-US" smtClean="0"/>
              <a:t>‹#›</a:t>
            </a:fld>
            <a:endParaRPr lang="en-US"/>
          </a:p>
        </p:txBody>
      </p:sp>
    </p:spTree>
    <p:extLst>
      <p:ext uri="{BB962C8B-B14F-4D97-AF65-F5344CB8AC3E}">
        <p14:creationId xmlns:p14="http://schemas.microsoft.com/office/powerpoint/2010/main" val="1262297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618599-9FF6-EA4C-A7AF-181FDC54405B}" type="datetimeFigureOut">
              <a:rPr lang="en-US" smtClean="0"/>
              <a:t>6/14/2013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B81086-C8D5-1F44-B56C-8112E9786ED2}" type="slidenum">
              <a:rPr lang="en-US" smtClean="0"/>
              <a:t>‹#›</a:t>
            </a:fld>
            <a:endParaRPr lang="en-US"/>
          </a:p>
        </p:txBody>
      </p:sp>
    </p:spTree>
    <p:extLst>
      <p:ext uri="{BB962C8B-B14F-4D97-AF65-F5344CB8AC3E}">
        <p14:creationId xmlns:p14="http://schemas.microsoft.com/office/powerpoint/2010/main" val="697249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ayout-ppt-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2" name="TextBox 1"/>
          <p:cNvSpPr txBox="1"/>
          <p:nvPr/>
        </p:nvSpPr>
        <p:spPr>
          <a:xfrm>
            <a:off x="1202499" y="1302707"/>
            <a:ext cx="7214991" cy="3908762"/>
          </a:xfrm>
          <a:prstGeom prst="rect">
            <a:avLst/>
          </a:prstGeom>
          <a:noFill/>
        </p:spPr>
        <p:txBody>
          <a:bodyPr wrap="square" rtlCol="0">
            <a:spAutoFit/>
          </a:bodyPr>
          <a:lstStyle/>
          <a:p>
            <a:endParaRPr lang="en-US" sz="2800" dirty="0">
              <a:solidFill>
                <a:srgbClr val="0F5DAC"/>
              </a:solidFill>
            </a:endParaRPr>
          </a:p>
          <a:p>
            <a:r>
              <a:rPr lang="en-US" sz="2800" dirty="0" smtClean="0">
                <a:solidFill>
                  <a:srgbClr val="0F5DAC"/>
                </a:solidFill>
              </a:rPr>
              <a:t>From charity to sustainability:</a:t>
            </a:r>
          </a:p>
          <a:p>
            <a:r>
              <a:rPr lang="en-US" sz="2000" dirty="0" smtClean="0">
                <a:solidFill>
                  <a:srgbClr val="0F5DAC"/>
                </a:solidFill>
              </a:rPr>
              <a:t>NGO’s role in supporting companies to develop their sustainability footprint</a:t>
            </a:r>
          </a:p>
          <a:p>
            <a:endParaRPr lang="en-US" dirty="0" smtClean="0">
              <a:solidFill>
                <a:srgbClr val="0F5DAC"/>
              </a:solidFill>
            </a:endParaRPr>
          </a:p>
          <a:p>
            <a:endParaRPr lang="en-US" dirty="0" smtClean="0">
              <a:solidFill>
                <a:srgbClr val="0F5DAC"/>
              </a:solidFill>
            </a:endParaRPr>
          </a:p>
          <a:p>
            <a:endParaRPr lang="en-US" dirty="0" smtClean="0">
              <a:solidFill>
                <a:srgbClr val="0F5DAC"/>
              </a:solidFill>
            </a:endParaRPr>
          </a:p>
          <a:p>
            <a:r>
              <a:rPr lang="en-US" sz="2000" dirty="0" smtClean="0">
                <a:solidFill>
                  <a:srgbClr val="0F5DAC"/>
                </a:solidFill>
              </a:rPr>
              <a:t>Sorana Baciu</a:t>
            </a:r>
          </a:p>
          <a:p>
            <a:r>
              <a:rPr lang="en-US" sz="2000" dirty="0" smtClean="0">
                <a:solidFill>
                  <a:srgbClr val="0F5DAC"/>
                </a:solidFill>
              </a:rPr>
              <a:t>European Foundation for Engaged Youth</a:t>
            </a:r>
          </a:p>
          <a:p>
            <a:endParaRPr lang="en-US" sz="2000" dirty="0">
              <a:solidFill>
                <a:srgbClr val="0F5DAC"/>
              </a:solidFill>
            </a:endParaRPr>
          </a:p>
          <a:p>
            <a:r>
              <a:rPr lang="en-US" sz="2000" dirty="0" err="1" smtClean="0">
                <a:solidFill>
                  <a:srgbClr val="0F5DAC"/>
                </a:solidFill>
              </a:rPr>
              <a:t>Keele</a:t>
            </a:r>
            <a:r>
              <a:rPr lang="en-US" sz="2000" dirty="0" smtClean="0">
                <a:solidFill>
                  <a:srgbClr val="0F5DAC"/>
                </a:solidFill>
              </a:rPr>
              <a:t> University, 3 June 2013</a:t>
            </a:r>
          </a:p>
          <a:p>
            <a:endParaRPr lang="ro-RO" dirty="0"/>
          </a:p>
        </p:txBody>
      </p:sp>
    </p:spTree>
    <p:extLst>
      <p:ext uri="{BB962C8B-B14F-4D97-AF65-F5344CB8AC3E}">
        <p14:creationId xmlns:p14="http://schemas.microsoft.com/office/powerpoint/2010/main" val="7939495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ayout-ppt-hans.png"/>
          <p:cNvPicPr>
            <a:picLocks noChangeAspect="1"/>
          </p:cNvPicPr>
          <p:nvPr/>
        </p:nvPicPr>
        <p:blipFill rotWithShape="1">
          <a:blip r:embed="rId2">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pic>
        <p:nvPicPr>
          <p:cNvPr id="6" name="Picture 5" descr="Layout-ppt-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424546" y="495285"/>
            <a:ext cx="6259080" cy="1200329"/>
          </a:xfrm>
          <a:prstGeom prst="rect">
            <a:avLst/>
          </a:prstGeom>
          <a:noFill/>
        </p:spPr>
        <p:txBody>
          <a:bodyPr wrap="square" rtlCol="0">
            <a:spAutoFit/>
          </a:bodyPr>
          <a:lstStyle/>
          <a:p>
            <a:pPr algn="r"/>
            <a:r>
              <a:rPr lang="en-US" sz="3600" dirty="0" smtClean="0">
                <a:solidFill>
                  <a:srgbClr val="0070C0"/>
                </a:solidFill>
                <a:latin typeface="Calibri"/>
                <a:cs typeface="Calibri"/>
              </a:rPr>
              <a:t>NGOs – Companies Partnership</a:t>
            </a:r>
          </a:p>
          <a:p>
            <a:pPr algn="r"/>
            <a:r>
              <a:rPr lang="en-US" sz="3600" dirty="0" smtClean="0">
                <a:solidFill>
                  <a:srgbClr val="0070C0"/>
                </a:solidFill>
                <a:latin typeface="Calibri"/>
                <a:cs typeface="Calibri"/>
              </a:rPr>
              <a:t>A Virtuous Circle</a:t>
            </a:r>
            <a:endParaRPr lang="en-US" sz="3600" dirty="0">
              <a:solidFill>
                <a:srgbClr val="0070C0"/>
              </a:solidFill>
              <a:latin typeface="Calibri"/>
              <a:cs typeface="Calibri"/>
            </a:endParaRPr>
          </a:p>
        </p:txBody>
      </p:sp>
      <p:graphicFrame>
        <p:nvGraphicFramePr>
          <p:cNvPr id="2" name="Diagram 1"/>
          <p:cNvGraphicFramePr/>
          <p:nvPr>
            <p:extLst>
              <p:ext uri="{D42A27DB-BD31-4B8C-83A1-F6EECF244321}">
                <p14:modId xmlns:p14="http://schemas.microsoft.com/office/powerpoint/2010/main" val="53734672"/>
              </p:ext>
            </p:extLst>
          </p:nvPr>
        </p:nvGraphicFramePr>
        <p:xfrm>
          <a:off x="1524000" y="175723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00545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ayout-ppt-hans.png"/>
          <p:cNvPicPr>
            <a:picLocks noChangeAspect="1"/>
          </p:cNvPicPr>
          <p:nvPr/>
        </p:nvPicPr>
        <p:blipFill rotWithShape="1">
          <a:blip r:embed="rId2">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pic>
        <p:nvPicPr>
          <p:cNvPr id="6" name="Picture 5" descr="Layout-ppt-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424546" y="509140"/>
            <a:ext cx="6259080" cy="1200329"/>
          </a:xfrm>
          <a:prstGeom prst="rect">
            <a:avLst/>
          </a:prstGeom>
          <a:noFill/>
        </p:spPr>
        <p:txBody>
          <a:bodyPr wrap="square" rtlCol="0">
            <a:spAutoFit/>
          </a:bodyPr>
          <a:lstStyle/>
          <a:p>
            <a:pPr algn="r"/>
            <a:r>
              <a:rPr lang="en-US" sz="3600" dirty="0" smtClean="0">
                <a:solidFill>
                  <a:srgbClr val="002060"/>
                </a:solidFill>
                <a:latin typeface="Calibri"/>
                <a:cs typeface="Calibri"/>
              </a:rPr>
              <a:t>NGOs – Companies Partnership</a:t>
            </a:r>
          </a:p>
          <a:p>
            <a:pPr algn="r"/>
            <a:r>
              <a:rPr lang="en-US" sz="3600" dirty="0" smtClean="0">
                <a:solidFill>
                  <a:srgbClr val="002060"/>
                </a:solidFill>
                <a:latin typeface="Calibri"/>
                <a:cs typeface="Calibri"/>
              </a:rPr>
              <a:t>Risks and constraints</a:t>
            </a:r>
            <a:endParaRPr lang="en-US" sz="3600" dirty="0">
              <a:solidFill>
                <a:srgbClr val="002060"/>
              </a:solidFill>
              <a:latin typeface="Calibri"/>
              <a:cs typeface="Calibri"/>
            </a:endParaRPr>
          </a:p>
        </p:txBody>
      </p:sp>
      <p:sp>
        <p:nvSpPr>
          <p:cNvPr id="4" name="TextBox 3"/>
          <p:cNvSpPr txBox="1"/>
          <p:nvPr/>
        </p:nvSpPr>
        <p:spPr>
          <a:xfrm>
            <a:off x="1357745" y="2238375"/>
            <a:ext cx="7325880" cy="3416320"/>
          </a:xfrm>
          <a:prstGeom prst="rect">
            <a:avLst/>
          </a:prstGeom>
          <a:noFill/>
          <a:ln>
            <a:solidFill>
              <a:schemeClr val="bg1">
                <a:lumMod val="85000"/>
              </a:schemeClr>
            </a:solidFill>
          </a:ln>
        </p:spPr>
        <p:txBody>
          <a:bodyPr wrap="square" rtlCol="0">
            <a:spAutoFit/>
          </a:bodyPr>
          <a:lstStyle/>
          <a:p>
            <a:pPr marL="285750" indent="-285750">
              <a:buFont typeface="Arial" pitchFamily="34" charset="0"/>
              <a:buChar char="•"/>
            </a:pPr>
            <a:r>
              <a:rPr lang="en-US" sz="2400" dirty="0" smtClean="0">
                <a:solidFill>
                  <a:srgbClr val="002060"/>
                </a:solidFill>
              </a:rPr>
              <a:t>Not all companies have fully embraced a sustainability approach</a:t>
            </a:r>
          </a:p>
          <a:p>
            <a:pPr marL="285750" indent="-285750">
              <a:buFont typeface="Arial" pitchFamily="34" charset="0"/>
              <a:buChar char="•"/>
            </a:pPr>
            <a:r>
              <a:rPr lang="en-US" sz="2400" dirty="0" smtClean="0">
                <a:solidFill>
                  <a:srgbClr val="002060"/>
                </a:solidFill>
              </a:rPr>
              <a:t>Environmental and social regulations have tightened</a:t>
            </a:r>
          </a:p>
          <a:p>
            <a:pPr marL="285750" indent="-285750">
              <a:buFont typeface="Arial" pitchFamily="34" charset="0"/>
              <a:buChar char="•"/>
            </a:pPr>
            <a:r>
              <a:rPr lang="en-US" sz="2400" dirty="0" smtClean="0">
                <a:solidFill>
                  <a:srgbClr val="002060"/>
                </a:solidFill>
              </a:rPr>
              <a:t>Companies need to observe all the regulations which give them the license to operate, while lowering the costs</a:t>
            </a:r>
          </a:p>
          <a:p>
            <a:pPr marL="285750" indent="-285750">
              <a:buFont typeface="Arial" pitchFamily="34" charset="0"/>
              <a:buChar char="•"/>
            </a:pPr>
            <a:r>
              <a:rPr lang="en-US" sz="2400" dirty="0" smtClean="0">
                <a:solidFill>
                  <a:srgbClr val="002060"/>
                </a:solidFill>
              </a:rPr>
              <a:t>NGOs need to preserve their integrity and credibility, as their main asset</a:t>
            </a:r>
          </a:p>
          <a:p>
            <a:pPr marL="285750" indent="-285750">
              <a:buFont typeface="Arial" pitchFamily="34" charset="0"/>
              <a:buChar char="•"/>
            </a:pPr>
            <a:endParaRPr lang="en-US" sz="2400" dirty="0" smtClean="0">
              <a:solidFill>
                <a:srgbClr val="002060"/>
              </a:solidFill>
            </a:endParaRPr>
          </a:p>
        </p:txBody>
      </p:sp>
    </p:spTree>
    <p:extLst>
      <p:ext uri="{BB962C8B-B14F-4D97-AF65-F5344CB8AC3E}">
        <p14:creationId xmlns:p14="http://schemas.microsoft.com/office/powerpoint/2010/main" val="743198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ayout-ppt-hans.png"/>
          <p:cNvPicPr>
            <a:picLocks noChangeAspect="1"/>
          </p:cNvPicPr>
          <p:nvPr/>
        </p:nvPicPr>
        <p:blipFill rotWithShape="1">
          <a:blip r:embed="rId2">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pic>
        <p:nvPicPr>
          <p:cNvPr id="6" name="Picture 5" descr="Layout-ppt-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1539875" y="619980"/>
            <a:ext cx="7143751" cy="1200329"/>
          </a:xfrm>
          <a:prstGeom prst="rect">
            <a:avLst/>
          </a:prstGeom>
          <a:noFill/>
        </p:spPr>
        <p:txBody>
          <a:bodyPr wrap="square" rtlCol="0">
            <a:spAutoFit/>
          </a:bodyPr>
          <a:lstStyle/>
          <a:p>
            <a:pPr algn="r"/>
            <a:r>
              <a:rPr lang="en-US" sz="3600" dirty="0" smtClean="0">
                <a:solidFill>
                  <a:srgbClr val="002060"/>
                </a:solidFill>
                <a:latin typeface="Calibri"/>
                <a:cs typeface="Calibri"/>
              </a:rPr>
              <a:t>NGOs – Companies Partnership</a:t>
            </a:r>
          </a:p>
          <a:p>
            <a:pPr algn="r"/>
            <a:r>
              <a:rPr lang="en-US" sz="3600" dirty="0" smtClean="0">
                <a:solidFill>
                  <a:srgbClr val="002060"/>
                </a:solidFill>
                <a:latin typeface="Calibri"/>
                <a:cs typeface="Calibri"/>
              </a:rPr>
              <a:t>The Role of Academic Research</a:t>
            </a:r>
            <a:endParaRPr lang="en-US" sz="3600" dirty="0">
              <a:solidFill>
                <a:srgbClr val="002060"/>
              </a:solidFill>
              <a:latin typeface="Calibri"/>
              <a:cs typeface="Calibri"/>
            </a:endParaRPr>
          </a:p>
        </p:txBody>
      </p:sp>
      <p:sp>
        <p:nvSpPr>
          <p:cNvPr id="4" name="TextBox 3"/>
          <p:cNvSpPr txBox="1"/>
          <p:nvPr/>
        </p:nvSpPr>
        <p:spPr>
          <a:xfrm>
            <a:off x="1539876" y="2224520"/>
            <a:ext cx="7093238" cy="2831544"/>
          </a:xfrm>
          <a:prstGeom prst="rect">
            <a:avLst/>
          </a:prstGeom>
          <a:noFill/>
          <a:ln>
            <a:solidFill>
              <a:schemeClr val="bg1">
                <a:lumMod val="85000"/>
              </a:schemeClr>
            </a:solidFill>
          </a:ln>
        </p:spPr>
        <p:txBody>
          <a:bodyPr wrap="square" rtlCol="0">
            <a:spAutoFit/>
          </a:bodyPr>
          <a:lstStyle/>
          <a:p>
            <a:pPr marL="285750" indent="-285750">
              <a:buFont typeface="Arial" pitchFamily="34" charset="0"/>
              <a:buChar char="•"/>
            </a:pPr>
            <a:r>
              <a:rPr lang="en-US" sz="2400" dirty="0" smtClean="0">
                <a:solidFill>
                  <a:srgbClr val="002060"/>
                </a:solidFill>
              </a:rPr>
              <a:t>Academic research plays a critical role in analyzing the partnership between companies and NGOs in community involvement </a:t>
            </a:r>
          </a:p>
          <a:p>
            <a:pPr marL="742950" lvl="1" indent="-285750">
              <a:buFont typeface="Arial" pitchFamily="34" charset="0"/>
              <a:buChar char="•"/>
            </a:pPr>
            <a:r>
              <a:rPr lang="en-US" sz="2200" dirty="0" smtClean="0">
                <a:solidFill>
                  <a:srgbClr val="002060"/>
                </a:solidFill>
              </a:rPr>
              <a:t>Critical success factors for high impact</a:t>
            </a:r>
          </a:p>
          <a:p>
            <a:pPr marL="742950" lvl="1" indent="-285750">
              <a:buFont typeface="Arial" pitchFamily="34" charset="0"/>
              <a:buChar char="•"/>
            </a:pPr>
            <a:r>
              <a:rPr lang="en-US" sz="2200" dirty="0" smtClean="0">
                <a:solidFill>
                  <a:srgbClr val="002060"/>
                </a:solidFill>
              </a:rPr>
              <a:t>Relevant performance indicators for both companies and NGOs</a:t>
            </a:r>
          </a:p>
          <a:p>
            <a:pPr marL="742950" lvl="1" indent="-285750">
              <a:buFont typeface="Arial" pitchFamily="34" charset="0"/>
              <a:buChar char="•"/>
            </a:pPr>
            <a:r>
              <a:rPr lang="en-US" sz="2200" dirty="0">
                <a:solidFill>
                  <a:srgbClr val="002060"/>
                </a:solidFill>
              </a:rPr>
              <a:t>B</a:t>
            </a:r>
            <a:r>
              <a:rPr lang="en-US" sz="2200" dirty="0" smtClean="0">
                <a:solidFill>
                  <a:srgbClr val="002060"/>
                </a:solidFill>
              </a:rPr>
              <a:t>est practice inventory and transfer</a:t>
            </a:r>
          </a:p>
          <a:p>
            <a:pPr marL="742950" lvl="1" indent="-285750">
              <a:buFont typeface="Arial" pitchFamily="34" charset="0"/>
              <a:buChar char="•"/>
            </a:pPr>
            <a:endParaRPr lang="en-US" dirty="0" smtClean="0"/>
          </a:p>
        </p:txBody>
      </p:sp>
    </p:spTree>
    <p:extLst>
      <p:ext uri="{BB962C8B-B14F-4D97-AF65-F5344CB8AC3E}">
        <p14:creationId xmlns:p14="http://schemas.microsoft.com/office/powerpoint/2010/main" val="30060165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5420"/>
            <a:ext cx="9128124" cy="6858000"/>
          </a:xfrm>
          <a:prstGeom prst="rect">
            <a:avLst/>
          </a:prstGeom>
          <a:solidFill>
            <a:srgbClr val="FBA02F"/>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7" name="Picture 6" descr="Layout-ppt-logo.png"/>
          <p:cNvPicPr>
            <a:picLocks noChangeAspect="1"/>
          </p:cNvPicPr>
          <p:nvPr/>
        </p:nvPicPr>
        <p:blipFill>
          <a:blip r:embed="rId2">
            <a:biLevel thresh="25000"/>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2" name="Rectangle 1"/>
          <p:cNvSpPr/>
          <p:nvPr/>
        </p:nvSpPr>
        <p:spPr>
          <a:xfrm>
            <a:off x="1440873" y="1875473"/>
            <a:ext cx="5999018" cy="830997"/>
          </a:xfrm>
          <a:prstGeom prst="rect">
            <a:avLst/>
          </a:prstGeom>
        </p:spPr>
        <p:txBody>
          <a:bodyPr wrap="square">
            <a:spAutoFit/>
          </a:bodyPr>
          <a:lstStyle/>
          <a:p>
            <a:r>
              <a:rPr lang="en-US" sz="4800" dirty="0" smtClean="0">
                <a:solidFill>
                  <a:srgbClr val="0F5DAC"/>
                </a:solidFill>
              </a:rPr>
              <a:t>Thank you!</a:t>
            </a:r>
            <a:endParaRPr lang="en-US" sz="4800" dirty="0">
              <a:solidFill>
                <a:srgbClr val="0F5DAC"/>
              </a:solidFill>
            </a:endParaRPr>
          </a:p>
        </p:txBody>
      </p:sp>
    </p:spTree>
    <p:extLst>
      <p:ext uri="{BB962C8B-B14F-4D97-AF65-F5344CB8AC3E}">
        <p14:creationId xmlns:p14="http://schemas.microsoft.com/office/powerpoint/2010/main" val="34841143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Layout-ppt-hand1.png"/>
          <p:cNvPicPr>
            <a:picLocks noChangeAspect="1"/>
          </p:cNvPicPr>
          <p:nvPr/>
        </p:nvPicPr>
        <p:blipFill rotWithShape="1">
          <a:blip r:embed="rId2">
            <a:extLst>
              <a:ext uri="{28A0092B-C50C-407E-A947-70E740481C1C}">
                <a14:useLocalDpi xmlns:a14="http://schemas.microsoft.com/office/drawing/2010/main" val="0"/>
              </a:ext>
            </a:extLst>
          </a:blip>
          <a:srcRect t="5324" r="23785" b="73148"/>
          <a:stretch/>
        </p:blipFill>
        <p:spPr>
          <a:xfrm>
            <a:off x="0" y="365124"/>
            <a:ext cx="7550727" cy="1476375"/>
          </a:xfrm>
          <a:prstGeom prst="rect">
            <a:avLst/>
          </a:prstGeom>
        </p:spPr>
      </p:pic>
      <p:pic>
        <p:nvPicPr>
          <p:cNvPr id="5" name="Picture 4" descr="Layout-ppt-hand2.png"/>
          <p:cNvPicPr>
            <a:picLocks noChangeAspect="1"/>
          </p:cNvPicPr>
          <p:nvPr/>
        </p:nvPicPr>
        <p:blipFill rotWithShape="1">
          <a:blip r:embed="rId3">
            <a:extLst>
              <a:ext uri="{28A0092B-C50C-407E-A947-70E740481C1C}">
                <a14:useLocalDpi xmlns:a14="http://schemas.microsoft.com/office/drawing/2010/main" val="0"/>
              </a:ext>
            </a:extLst>
          </a:blip>
          <a:srcRect t="26852" r="34896" b="53009"/>
          <a:stretch/>
        </p:blipFill>
        <p:spPr>
          <a:xfrm>
            <a:off x="-20236" y="1841499"/>
            <a:ext cx="6628854" cy="1381125"/>
          </a:xfrm>
          <a:prstGeom prst="rect">
            <a:avLst/>
          </a:prstGeom>
        </p:spPr>
      </p:pic>
      <p:pic>
        <p:nvPicPr>
          <p:cNvPr id="7" name="Picture 6" descr="Layout-ppt-hand3.png"/>
          <p:cNvPicPr>
            <a:picLocks noChangeAspect="1"/>
          </p:cNvPicPr>
          <p:nvPr/>
        </p:nvPicPr>
        <p:blipFill rotWithShape="1">
          <a:blip r:embed="rId4">
            <a:extLst>
              <a:ext uri="{28A0092B-C50C-407E-A947-70E740481C1C}">
                <a14:useLocalDpi xmlns:a14="http://schemas.microsoft.com/office/drawing/2010/main" val="0"/>
              </a:ext>
            </a:extLst>
          </a:blip>
          <a:srcRect t="45370" r="46180" b="36111"/>
          <a:stretch/>
        </p:blipFill>
        <p:spPr>
          <a:xfrm>
            <a:off x="-1" y="3111500"/>
            <a:ext cx="5818909" cy="1270000"/>
          </a:xfrm>
          <a:prstGeom prst="rect">
            <a:avLst/>
          </a:prstGeom>
        </p:spPr>
      </p:pic>
      <p:sp>
        <p:nvSpPr>
          <p:cNvPr id="8" name="TextBox 7"/>
          <p:cNvSpPr txBox="1"/>
          <p:nvPr/>
        </p:nvSpPr>
        <p:spPr>
          <a:xfrm>
            <a:off x="240429" y="2275446"/>
            <a:ext cx="3805094" cy="523220"/>
          </a:xfrm>
          <a:prstGeom prst="rect">
            <a:avLst/>
          </a:prstGeom>
          <a:noFill/>
        </p:spPr>
        <p:txBody>
          <a:bodyPr wrap="square" rtlCol="0">
            <a:spAutoFit/>
          </a:bodyPr>
          <a:lstStyle/>
          <a:p>
            <a:r>
              <a:rPr lang="en-US" sz="2800" dirty="0" smtClean="0">
                <a:solidFill>
                  <a:schemeClr val="bg1"/>
                </a:solidFill>
                <a:latin typeface="Calibri"/>
                <a:cs typeface="Calibri"/>
              </a:rPr>
              <a:t>Corporate Sustainability</a:t>
            </a:r>
            <a:endParaRPr lang="en-US" sz="2800" dirty="0">
              <a:solidFill>
                <a:schemeClr val="bg1"/>
              </a:solidFill>
              <a:latin typeface="Calibri"/>
              <a:cs typeface="Calibri"/>
            </a:endParaRPr>
          </a:p>
        </p:txBody>
      </p:sp>
      <p:sp>
        <p:nvSpPr>
          <p:cNvPr id="9" name="TextBox 8"/>
          <p:cNvSpPr txBox="1"/>
          <p:nvPr/>
        </p:nvSpPr>
        <p:spPr>
          <a:xfrm>
            <a:off x="189049" y="3519756"/>
            <a:ext cx="5269637" cy="523220"/>
          </a:xfrm>
          <a:prstGeom prst="rect">
            <a:avLst/>
          </a:prstGeom>
          <a:noFill/>
        </p:spPr>
        <p:txBody>
          <a:bodyPr wrap="square" rtlCol="0">
            <a:spAutoFit/>
          </a:bodyPr>
          <a:lstStyle/>
          <a:p>
            <a:r>
              <a:rPr lang="en-US" sz="2800" dirty="0" smtClean="0">
                <a:solidFill>
                  <a:schemeClr val="bg1"/>
                </a:solidFill>
                <a:latin typeface="Calibri"/>
                <a:cs typeface="Calibri"/>
              </a:rPr>
              <a:t>NGOs – Companies Partnership </a:t>
            </a:r>
            <a:endParaRPr lang="en-US" sz="2800" dirty="0">
              <a:solidFill>
                <a:schemeClr val="bg1"/>
              </a:solidFill>
              <a:latin typeface="Calibri"/>
              <a:cs typeface="Calibri"/>
            </a:endParaRPr>
          </a:p>
        </p:txBody>
      </p:sp>
      <p:sp>
        <p:nvSpPr>
          <p:cNvPr id="10" name="TextBox 9"/>
          <p:cNvSpPr txBox="1"/>
          <p:nvPr/>
        </p:nvSpPr>
        <p:spPr>
          <a:xfrm>
            <a:off x="162384" y="942100"/>
            <a:ext cx="6057749" cy="523220"/>
          </a:xfrm>
          <a:prstGeom prst="rect">
            <a:avLst/>
          </a:prstGeom>
          <a:noFill/>
        </p:spPr>
        <p:txBody>
          <a:bodyPr wrap="none" rtlCol="0">
            <a:spAutoFit/>
          </a:bodyPr>
          <a:lstStyle/>
          <a:p>
            <a:r>
              <a:rPr lang="en-US" sz="2800" dirty="0" smtClean="0">
                <a:solidFill>
                  <a:schemeClr val="bg1"/>
                </a:solidFill>
                <a:latin typeface="Calibri"/>
                <a:cs typeface="Calibri"/>
              </a:rPr>
              <a:t>European Foundation for Engaged Youth</a:t>
            </a:r>
            <a:endParaRPr lang="en-US" sz="2800" dirty="0">
              <a:solidFill>
                <a:schemeClr val="bg1"/>
              </a:solidFill>
              <a:latin typeface="Calibri"/>
              <a:cs typeface="Calibri"/>
            </a:endParaRPr>
          </a:p>
        </p:txBody>
      </p:sp>
      <p:pic>
        <p:nvPicPr>
          <p:cNvPr id="11" name="Picture 10" descr="Layout-ppt-logo.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Tree>
    <p:extLst>
      <p:ext uri="{BB962C8B-B14F-4D97-AF65-F5344CB8AC3E}">
        <p14:creationId xmlns:p14="http://schemas.microsoft.com/office/powerpoint/2010/main" val="1376616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ayout-ppt-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941205" y="716964"/>
            <a:ext cx="5603875" cy="646331"/>
          </a:xfrm>
          <a:prstGeom prst="rect">
            <a:avLst/>
          </a:prstGeom>
          <a:noFill/>
        </p:spPr>
        <p:txBody>
          <a:bodyPr wrap="square" rtlCol="0">
            <a:spAutoFit/>
          </a:bodyPr>
          <a:lstStyle/>
          <a:p>
            <a:pPr algn="r"/>
            <a:r>
              <a:rPr lang="en-US" sz="3600" dirty="0" smtClean="0">
                <a:solidFill>
                  <a:srgbClr val="002060"/>
                </a:solidFill>
                <a:latin typeface="Calibri"/>
                <a:cs typeface="Calibri"/>
              </a:rPr>
              <a:t>EFEY at a Glance</a:t>
            </a:r>
            <a:endParaRPr lang="en-US" sz="3600" dirty="0">
              <a:solidFill>
                <a:srgbClr val="002060"/>
              </a:solidFill>
              <a:latin typeface="Calibri"/>
              <a:cs typeface="Calibri"/>
            </a:endParaRPr>
          </a:p>
        </p:txBody>
      </p:sp>
      <p:sp>
        <p:nvSpPr>
          <p:cNvPr id="4" name="TextBox 3"/>
          <p:cNvSpPr txBox="1"/>
          <p:nvPr/>
        </p:nvSpPr>
        <p:spPr>
          <a:xfrm>
            <a:off x="1302330" y="1670320"/>
            <a:ext cx="7741526" cy="5001369"/>
          </a:xfrm>
          <a:prstGeom prst="rect">
            <a:avLst/>
          </a:prstGeom>
          <a:noFill/>
          <a:ln>
            <a:solidFill>
              <a:schemeClr val="bg1">
                <a:lumMod val="85000"/>
              </a:schemeClr>
            </a:solidFill>
          </a:ln>
        </p:spPr>
        <p:txBody>
          <a:bodyPr wrap="square" rtlCol="0">
            <a:spAutoFit/>
          </a:bodyPr>
          <a:lstStyle/>
          <a:p>
            <a:r>
              <a:rPr lang="en-US" sz="2200" b="1" dirty="0" smtClean="0">
                <a:solidFill>
                  <a:srgbClr val="002060"/>
                </a:solidFill>
              </a:rPr>
              <a:t>Vision</a:t>
            </a:r>
            <a:r>
              <a:rPr lang="en-US" sz="2200" dirty="0" smtClean="0">
                <a:solidFill>
                  <a:srgbClr val="002060"/>
                </a:solidFill>
              </a:rPr>
              <a:t>: </a:t>
            </a:r>
          </a:p>
          <a:p>
            <a:r>
              <a:rPr lang="en-US" sz="2000" dirty="0" smtClean="0">
                <a:solidFill>
                  <a:srgbClr val="002060"/>
                </a:solidFill>
              </a:rPr>
              <a:t>An </a:t>
            </a:r>
            <a:r>
              <a:rPr lang="en-US" sz="2000" dirty="0">
                <a:solidFill>
                  <a:srgbClr val="002060"/>
                </a:solidFill>
              </a:rPr>
              <a:t>engaged youth contributing to a democratic and prosperous society</a:t>
            </a:r>
            <a:endParaRPr lang="ro-RO" sz="2000" dirty="0">
              <a:solidFill>
                <a:srgbClr val="002060"/>
              </a:solidFill>
            </a:endParaRPr>
          </a:p>
          <a:p>
            <a:r>
              <a:rPr lang="en-US" sz="2200" b="1" dirty="0" smtClean="0">
                <a:solidFill>
                  <a:srgbClr val="002060"/>
                </a:solidFill>
              </a:rPr>
              <a:t> </a:t>
            </a:r>
            <a:endParaRPr lang="en-US" sz="2200" b="1" dirty="0">
              <a:solidFill>
                <a:srgbClr val="002060"/>
              </a:solidFill>
            </a:endParaRPr>
          </a:p>
          <a:p>
            <a:r>
              <a:rPr lang="en-US" sz="2200" b="1" dirty="0" smtClean="0">
                <a:solidFill>
                  <a:srgbClr val="002060"/>
                </a:solidFill>
              </a:rPr>
              <a:t>Mission:</a:t>
            </a:r>
          </a:p>
          <a:p>
            <a:r>
              <a:rPr lang="en-US" sz="2000" dirty="0">
                <a:solidFill>
                  <a:srgbClr val="002060"/>
                </a:solidFill>
              </a:rPr>
              <a:t>Support  youth to develop into self-confident and responsible citizens</a:t>
            </a:r>
          </a:p>
          <a:p>
            <a:pPr lvl="1"/>
            <a:r>
              <a:rPr lang="en-US" sz="1700" dirty="0">
                <a:solidFill>
                  <a:srgbClr val="002060"/>
                </a:solidFill>
              </a:rPr>
              <a:t>by inspiring them to embrace the key values of a healthy </a:t>
            </a:r>
            <a:r>
              <a:rPr lang="en-US" sz="1700" dirty="0" smtClean="0">
                <a:solidFill>
                  <a:srgbClr val="002060"/>
                </a:solidFill>
              </a:rPr>
              <a:t>society -  </a:t>
            </a:r>
            <a:r>
              <a:rPr lang="en-US" sz="1700" dirty="0">
                <a:solidFill>
                  <a:srgbClr val="002060"/>
                </a:solidFill>
              </a:rPr>
              <a:t>family, respect, dignity, honesty, trust, tolerance </a:t>
            </a:r>
            <a:r>
              <a:rPr lang="en-US" sz="1700" dirty="0" smtClean="0">
                <a:solidFill>
                  <a:srgbClr val="002060"/>
                </a:solidFill>
              </a:rPr>
              <a:t> - and </a:t>
            </a:r>
            <a:r>
              <a:rPr lang="en-US" sz="1700" dirty="0">
                <a:solidFill>
                  <a:srgbClr val="002060"/>
                </a:solidFill>
              </a:rPr>
              <a:t>to engage in the democracy building process</a:t>
            </a:r>
            <a:r>
              <a:rPr lang="en-US" sz="1700" dirty="0" smtClean="0">
                <a:solidFill>
                  <a:srgbClr val="002060"/>
                </a:solidFill>
              </a:rPr>
              <a:t>.</a:t>
            </a:r>
          </a:p>
          <a:p>
            <a:endParaRPr lang="en-US" dirty="0" smtClean="0">
              <a:solidFill>
                <a:srgbClr val="002060"/>
              </a:solidFill>
            </a:endParaRPr>
          </a:p>
          <a:p>
            <a:r>
              <a:rPr lang="en-US" sz="2200" b="1" dirty="0" smtClean="0">
                <a:solidFill>
                  <a:srgbClr val="002060"/>
                </a:solidFill>
              </a:rPr>
              <a:t>Project areas:</a:t>
            </a:r>
          </a:p>
          <a:p>
            <a:pPr marL="285750" indent="-285750">
              <a:buFont typeface="Arial" pitchFamily="34" charset="0"/>
              <a:buChar char="•"/>
            </a:pPr>
            <a:r>
              <a:rPr lang="en-US" sz="2000" dirty="0" smtClean="0">
                <a:solidFill>
                  <a:srgbClr val="002060"/>
                </a:solidFill>
              </a:rPr>
              <a:t>Education and skills</a:t>
            </a:r>
          </a:p>
          <a:p>
            <a:pPr marL="285750" indent="-285750">
              <a:buFont typeface="Arial" pitchFamily="34" charset="0"/>
              <a:buChar char="•"/>
            </a:pPr>
            <a:r>
              <a:rPr lang="en-US" sz="2000" dirty="0" smtClean="0">
                <a:solidFill>
                  <a:srgbClr val="002060"/>
                </a:solidFill>
              </a:rPr>
              <a:t>Community involvement</a:t>
            </a:r>
          </a:p>
          <a:p>
            <a:pPr marL="285750" indent="-285750">
              <a:buFont typeface="Arial" pitchFamily="34" charset="0"/>
              <a:buChar char="•"/>
            </a:pPr>
            <a:r>
              <a:rPr lang="en-US" sz="2000" dirty="0" smtClean="0">
                <a:solidFill>
                  <a:srgbClr val="002060"/>
                </a:solidFill>
              </a:rPr>
              <a:t>Human rights</a:t>
            </a:r>
          </a:p>
          <a:p>
            <a:pPr marL="285750" indent="-285750">
              <a:buFont typeface="Arial" pitchFamily="34" charset="0"/>
              <a:buChar char="•"/>
            </a:pPr>
            <a:r>
              <a:rPr lang="en-US" sz="2000" dirty="0" smtClean="0">
                <a:solidFill>
                  <a:srgbClr val="002060"/>
                </a:solidFill>
              </a:rPr>
              <a:t>Arts and culture</a:t>
            </a:r>
          </a:p>
          <a:p>
            <a:pPr marL="285750" indent="-285750">
              <a:buFont typeface="Arial" pitchFamily="34" charset="0"/>
              <a:buChar char="•"/>
            </a:pPr>
            <a:r>
              <a:rPr lang="en-US" sz="2000" dirty="0" smtClean="0">
                <a:solidFill>
                  <a:srgbClr val="002060"/>
                </a:solidFill>
              </a:rPr>
              <a:t>Environment</a:t>
            </a:r>
          </a:p>
          <a:p>
            <a:pPr marL="285750" indent="-285750">
              <a:buFont typeface="Arial" pitchFamily="34" charset="0"/>
              <a:buChar char="•"/>
            </a:pPr>
            <a:endParaRPr lang="en-US" sz="2200" b="1" dirty="0" smtClean="0">
              <a:solidFill>
                <a:srgbClr val="002060"/>
              </a:solidFill>
            </a:endParaRPr>
          </a:p>
        </p:txBody>
      </p:sp>
      <p:sp>
        <p:nvSpPr>
          <p:cNvPr id="5" name="Notched Right Arrow 4"/>
          <p:cNvSpPr/>
          <p:nvPr/>
        </p:nvSpPr>
        <p:spPr>
          <a:xfrm>
            <a:off x="1440853" y="3433950"/>
            <a:ext cx="387927" cy="306765"/>
          </a:xfrm>
          <a:prstGeom prst="notched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ro-RO"/>
          </a:p>
        </p:txBody>
      </p:sp>
      <p:pic>
        <p:nvPicPr>
          <p:cNvPr id="7" name="Picture 6"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spTree>
    <p:extLst>
      <p:ext uri="{BB962C8B-B14F-4D97-AF65-F5344CB8AC3E}">
        <p14:creationId xmlns:p14="http://schemas.microsoft.com/office/powerpoint/2010/main" val="1399947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ayout-ppt-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467628" y="315170"/>
            <a:ext cx="6215998" cy="1200329"/>
          </a:xfrm>
          <a:prstGeom prst="rect">
            <a:avLst/>
          </a:prstGeom>
          <a:noFill/>
        </p:spPr>
        <p:txBody>
          <a:bodyPr wrap="square" rtlCol="0">
            <a:spAutoFit/>
          </a:bodyPr>
          <a:lstStyle/>
          <a:p>
            <a:pPr algn="r"/>
            <a:r>
              <a:rPr lang="en-US" sz="3600" dirty="0" smtClean="0">
                <a:solidFill>
                  <a:srgbClr val="002060"/>
                </a:solidFill>
                <a:latin typeface="Calibri"/>
                <a:cs typeface="Calibri"/>
              </a:rPr>
              <a:t>From Corporate Profitability </a:t>
            </a:r>
          </a:p>
          <a:p>
            <a:pPr algn="r"/>
            <a:r>
              <a:rPr lang="en-US" sz="3600" dirty="0" smtClean="0">
                <a:solidFill>
                  <a:srgbClr val="002060"/>
                </a:solidFill>
                <a:latin typeface="Calibri"/>
                <a:cs typeface="Calibri"/>
              </a:rPr>
              <a:t>To Corporate Sustainability</a:t>
            </a:r>
            <a:endParaRPr lang="en-US" sz="3600" dirty="0">
              <a:solidFill>
                <a:srgbClr val="002060"/>
              </a:solidFill>
              <a:latin typeface="Calibri"/>
              <a:cs typeface="Calibri"/>
            </a:endParaRPr>
          </a:p>
        </p:txBody>
      </p:sp>
      <p:sp>
        <p:nvSpPr>
          <p:cNvPr id="7" name="Rectangle 6"/>
          <p:cNvSpPr>
            <a:spLocks noChangeArrowheads="1"/>
          </p:cNvSpPr>
          <p:nvPr/>
        </p:nvSpPr>
        <p:spPr bwMode="auto">
          <a:xfrm>
            <a:off x="483394" y="3711878"/>
            <a:ext cx="1524000" cy="1676400"/>
          </a:xfrm>
          <a:prstGeom prst="rect">
            <a:avLst/>
          </a:prstGeom>
          <a:solidFill>
            <a:srgbClr val="FF0000">
              <a:alpha val="33000"/>
            </a:srgbClr>
          </a:solidFill>
          <a:ln w="9525">
            <a:solidFill>
              <a:srgbClr val="B6DCDF"/>
            </a:solidFill>
            <a:miter lim="800000"/>
            <a:headEnd/>
            <a:tailEnd/>
          </a:ln>
          <a:effectLst>
            <a:outerShdw blurRad="40000" dist="23000" dir="5400000" rotWithShape="0">
              <a:srgbClr val="808080">
                <a:alpha val="34998"/>
              </a:srgbClr>
            </a:outerShdw>
          </a:effectLst>
        </p:spPr>
        <p:txBody>
          <a:bodyPr anchor="ctr"/>
          <a:lstStyle/>
          <a:p>
            <a:pPr>
              <a:defRPr/>
            </a:pPr>
            <a:r>
              <a:rPr lang="ro-RO" sz="1400" b="0" i="0" dirty="0">
                <a:solidFill>
                  <a:schemeClr val="lt1"/>
                </a:solidFill>
                <a:latin typeface="+mn-lt"/>
                <a:ea typeface="+mn-ea"/>
              </a:rPr>
              <a:t>From</a:t>
            </a:r>
          </a:p>
          <a:p>
            <a:pPr>
              <a:defRPr/>
            </a:pPr>
            <a:r>
              <a:rPr lang="ro-RO" b="1" i="0" dirty="0">
                <a:solidFill>
                  <a:srgbClr val="FFFF00"/>
                </a:solidFill>
                <a:latin typeface="+mn-lt"/>
                <a:ea typeface="+mn-ea"/>
              </a:rPr>
              <a:t>Focusing on </a:t>
            </a:r>
            <a:r>
              <a:rPr lang="en-US" b="1" i="0" dirty="0" smtClean="0">
                <a:solidFill>
                  <a:srgbClr val="FFFF00"/>
                </a:solidFill>
                <a:latin typeface="+mn-lt"/>
                <a:ea typeface="+mn-ea"/>
              </a:rPr>
              <a:t> p</a:t>
            </a:r>
            <a:r>
              <a:rPr lang="ro-RO" b="1" i="0" dirty="0" err="1" smtClean="0">
                <a:solidFill>
                  <a:srgbClr val="FFFF00"/>
                </a:solidFill>
                <a:latin typeface="+mn-lt"/>
                <a:ea typeface="+mn-ea"/>
              </a:rPr>
              <a:t>rofit</a:t>
            </a:r>
            <a:endParaRPr lang="ro-RO" b="1" i="0" dirty="0">
              <a:solidFill>
                <a:srgbClr val="FFFF00"/>
              </a:solidFill>
              <a:latin typeface="+mn-lt"/>
              <a:ea typeface="+mn-ea"/>
            </a:endParaRPr>
          </a:p>
          <a:p>
            <a:pPr>
              <a:defRPr/>
            </a:pPr>
            <a:r>
              <a:rPr lang="ro-RO" sz="1400" b="0" i="0" dirty="0">
                <a:solidFill>
                  <a:schemeClr val="lt1"/>
                </a:solidFill>
                <a:latin typeface="+mn-lt"/>
                <a:ea typeface="+mn-ea"/>
              </a:rPr>
              <a:t>The company exists solely for </a:t>
            </a:r>
            <a:r>
              <a:rPr lang="ro-RO" sz="1400" b="0" i="0" dirty="0" err="1">
                <a:solidFill>
                  <a:schemeClr val="lt1"/>
                </a:solidFill>
                <a:latin typeface="+mn-lt"/>
                <a:ea typeface="+mn-ea"/>
              </a:rPr>
              <a:t>the</a:t>
            </a:r>
            <a:r>
              <a:rPr lang="ro-RO" sz="1400" b="0" i="0" dirty="0">
                <a:solidFill>
                  <a:schemeClr val="lt1"/>
                </a:solidFill>
                <a:latin typeface="+mn-lt"/>
                <a:ea typeface="+mn-ea"/>
              </a:rPr>
              <a:t> </a:t>
            </a:r>
            <a:r>
              <a:rPr lang="ro-RO" sz="1400" b="0" i="0" dirty="0" smtClean="0">
                <a:solidFill>
                  <a:schemeClr val="lt1"/>
                </a:solidFill>
                <a:latin typeface="+mn-lt"/>
                <a:ea typeface="+mn-ea"/>
              </a:rPr>
              <a:t>profit</a:t>
            </a:r>
            <a:endParaRPr lang="ro-RO" sz="1400" b="0" i="0" dirty="0">
              <a:solidFill>
                <a:schemeClr val="lt1"/>
              </a:solidFill>
              <a:latin typeface="+mn-lt"/>
              <a:ea typeface="+mn-ea"/>
            </a:endParaRPr>
          </a:p>
        </p:txBody>
      </p:sp>
      <p:sp>
        <p:nvSpPr>
          <p:cNvPr id="8" name="Rectangle 7"/>
          <p:cNvSpPr>
            <a:spLocks noChangeArrowheads="1"/>
          </p:cNvSpPr>
          <p:nvPr/>
        </p:nvSpPr>
        <p:spPr bwMode="auto">
          <a:xfrm>
            <a:off x="2012157" y="3330878"/>
            <a:ext cx="1595437" cy="2057400"/>
          </a:xfrm>
          <a:prstGeom prst="rect">
            <a:avLst/>
          </a:prstGeom>
          <a:solidFill>
            <a:srgbClr val="FFFF00">
              <a:alpha val="36078"/>
            </a:srgbClr>
          </a:solidFill>
          <a:ln w="9525">
            <a:solidFill>
              <a:srgbClr val="B6DCDF"/>
            </a:solidFill>
            <a:miter lim="800000"/>
            <a:headEnd/>
            <a:tailEnd/>
          </a:ln>
          <a:effectLst>
            <a:outerShdw blurRad="40000" dist="23000" dir="5400000" rotWithShape="0">
              <a:srgbClr val="808080">
                <a:alpha val="34998"/>
              </a:srgbClr>
            </a:outerShdw>
          </a:effectLst>
        </p:spPr>
        <p:txBody>
          <a:bodyPr anchor="ctr"/>
          <a:lstStyle/>
          <a:p>
            <a:pPr>
              <a:defRPr/>
            </a:pPr>
            <a:r>
              <a:rPr lang="ro-RO" sz="1400" b="0" i="0" dirty="0">
                <a:solidFill>
                  <a:schemeClr val="bg1">
                    <a:lumMod val="65000"/>
                  </a:schemeClr>
                </a:solidFill>
                <a:latin typeface="+mn-lt"/>
                <a:ea typeface="+mn-ea"/>
              </a:rPr>
              <a:t>To</a:t>
            </a:r>
          </a:p>
          <a:p>
            <a:pPr>
              <a:defRPr/>
            </a:pPr>
            <a:r>
              <a:rPr lang="ro-RO" b="1" i="0" dirty="0" err="1" smtClean="0">
                <a:solidFill>
                  <a:srgbClr val="0070C0"/>
                </a:solidFill>
                <a:latin typeface="+mn-lt"/>
                <a:ea typeface="+mn-ea"/>
              </a:rPr>
              <a:t>Philanthropy</a:t>
            </a:r>
            <a:endParaRPr lang="ro-RO" b="1" i="0" dirty="0">
              <a:solidFill>
                <a:srgbClr val="0070C0"/>
              </a:solidFill>
              <a:latin typeface="+mn-lt"/>
              <a:ea typeface="+mn-ea"/>
            </a:endParaRPr>
          </a:p>
          <a:p>
            <a:pPr>
              <a:defRPr/>
            </a:pPr>
            <a:r>
              <a:rPr lang="ro-RO" sz="1500" b="0" i="0" dirty="0">
                <a:solidFill>
                  <a:srgbClr val="808080"/>
                </a:solidFill>
                <a:latin typeface="+mn-lt"/>
                <a:ea typeface="+mn-ea"/>
              </a:rPr>
              <a:t>Massive donations directed to charitable organizations on request</a:t>
            </a:r>
          </a:p>
        </p:txBody>
      </p:sp>
      <p:sp>
        <p:nvSpPr>
          <p:cNvPr id="9" name="Rectangle 8"/>
          <p:cNvSpPr>
            <a:spLocks noChangeArrowheads="1"/>
          </p:cNvSpPr>
          <p:nvPr/>
        </p:nvSpPr>
        <p:spPr bwMode="auto">
          <a:xfrm>
            <a:off x="3598069" y="2812473"/>
            <a:ext cx="1595438" cy="2575805"/>
          </a:xfrm>
          <a:prstGeom prst="rect">
            <a:avLst/>
          </a:prstGeom>
          <a:solidFill>
            <a:srgbClr val="BFBFBF">
              <a:alpha val="36078"/>
            </a:srgbClr>
          </a:solidFill>
          <a:ln w="9525">
            <a:solidFill>
              <a:srgbClr val="B6DCDF"/>
            </a:solidFill>
            <a:miter lim="800000"/>
            <a:headEnd/>
            <a:tailEnd/>
          </a:ln>
          <a:effectLst>
            <a:outerShdw blurRad="40000" dist="23000" dir="5400000" rotWithShape="0">
              <a:srgbClr val="808080">
                <a:alpha val="34998"/>
              </a:srgbClr>
            </a:outerShdw>
          </a:effectLst>
        </p:spPr>
        <p:txBody>
          <a:bodyPr anchor="t" anchorCtr="0"/>
          <a:lstStyle/>
          <a:p>
            <a:pPr>
              <a:defRPr/>
            </a:pPr>
            <a:endParaRPr lang="en-US" sz="1200" b="0" i="0" dirty="0" smtClean="0">
              <a:solidFill>
                <a:schemeClr val="bg1">
                  <a:lumMod val="65000"/>
                </a:schemeClr>
              </a:solidFill>
            </a:endParaRPr>
          </a:p>
          <a:p>
            <a:pPr>
              <a:defRPr/>
            </a:pPr>
            <a:r>
              <a:rPr lang="ro-RO" sz="1200" b="0" i="0" dirty="0" err="1" smtClean="0">
                <a:solidFill>
                  <a:schemeClr val="bg1">
                    <a:lumMod val="65000"/>
                  </a:schemeClr>
                </a:solidFill>
              </a:rPr>
              <a:t>To</a:t>
            </a:r>
            <a:endParaRPr lang="ro-RO" sz="1200" b="0" i="0" dirty="0">
              <a:solidFill>
                <a:schemeClr val="bg1">
                  <a:lumMod val="65000"/>
                </a:schemeClr>
              </a:solidFill>
            </a:endParaRPr>
          </a:p>
          <a:p>
            <a:pPr>
              <a:defRPr/>
            </a:pPr>
            <a:r>
              <a:rPr lang="ro-RO" b="1" i="0" dirty="0" err="1">
                <a:solidFill>
                  <a:schemeClr val="accent4">
                    <a:lumMod val="75000"/>
                  </a:schemeClr>
                </a:solidFill>
              </a:rPr>
              <a:t>Community</a:t>
            </a:r>
            <a:r>
              <a:rPr lang="ro-RO" b="1" i="0" dirty="0">
                <a:solidFill>
                  <a:schemeClr val="accent4">
                    <a:lumMod val="75000"/>
                  </a:schemeClr>
                </a:solidFill>
              </a:rPr>
              <a:t> </a:t>
            </a:r>
            <a:r>
              <a:rPr lang="ro-RO" b="1" i="0" dirty="0" err="1">
                <a:solidFill>
                  <a:schemeClr val="accent4">
                    <a:lumMod val="75000"/>
                  </a:schemeClr>
                </a:solidFill>
              </a:rPr>
              <a:t>relations</a:t>
            </a:r>
            <a:endParaRPr lang="ro-RO" b="1" i="0" dirty="0">
              <a:solidFill>
                <a:schemeClr val="accent4">
                  <a:lumMod val="75000"/>
                </a:schemeClr>
              </a:solidFill>
            </a:endParaRPr>
          </a:p>
          <a:p>
            <a:pPr>
              <a:defRPr/>
            </a:pPr>
            <a:r>
              <a:rPr lang="ro-RO" sz="1600" b="0" i="0" dirty="0">
                <a:solidFill>
                  <a:srgbClr val="808080"/>
                </a:solidFill>
              </a:rPr>
              <a:t>Strategic </a:t>
            </a:r>
            <a:r>
              <a:rPr lang="ro-RO" sz="1600" b="0" i="0" dirty="0" err="1">
                <a:solidFill>
                  <a:srgbClr val="808080"/>
                </a:solidFill>
              </a:rPr>
              <a:t>donations</a:t>
            </a:r>
            <a:r>
              <a:rPr lang="ro-RO" sz="1600" b="0" i="0" dirty="0">
                <a:solidFill>
                  <a:srgbClr val="808080"/>
                </a:solidFill>
              </a:rPr>
              <a:t> </a:t>
            </a:r>
            <a:r>
              <a:rPr lang="ro-RO" sz="1600" b="0" i="0" dirty="0" err="1">
                <a:solidFill>
                  <a:srgbClr val="808080"/>
                </a:solidFill>
              </a:rPr>
              <a:t>linked</a:t>
            </a:r>
            <a:r>
              <a:rPr lang="ro-RO" sz="1600" b="0" i="0" dirty="0">
                <a:solidFill>
                  <a:srgbClr val="808080"/>
                </a:solidFill>
              </a:rPr>
              <a:t> </a:t>
            </a:r>
            <a:r>
              <a:rPr lang="ro-RO" sz="1600" b="0" i="0" dirty="0" err="1">
                <a:solidFill>
                  <a:srgbClr val="808080"/>
                </a:solidFill>
              </a:rPr>
              <a:t>to</a:t>
            </a:r>
            <a:r>
              <a:rPr lang="ro-RO" sz="1600" b="0" i="0" dirty="0">
                <a:solidFill>
                  <a:srgbClr val="808080"/>
                </a:solidFill>
              </a:rPr>
              <a:t> </a:t>
            </a:r>
            <a:r>
              <a:rPr lang="ro-RO" sz="1600" b="0" i="0" dirty="0" err="1">
                <a:solidFill>
                  <a:srgbClr val="808080"/>
                </a:solidFill>
              </a:rPr>
              <a:t>the</a:t>
            </a:r>
            <a:r>
              <a:rPr lang="ro-RO" sz="1600" b="0" i="0" dirty="0">
                <a:solidFill>
                  <a:srgbClr val="808080"/>
                </a:solidFill>
              </a:rPr>
              <a:t> business</a:t>
            </a:r>
            <a:r>
              <a:rPr lang="ro-RO" altLang="ro-RO" sz="1600" b="0" i="0" dirty="0">
                <a:solidFill>
                  <a:srgbClr val="808080"/>
                </a:solidFill>
              </a:rPr>
              <a:t>’</a:t>
            </a:r>
            <a:r>
              <a:rPr lang="ro-RO" sz="1600" b="0" i="0" dirty="0">
                <a:solidFill>
                  <a:srgbClr val="808080"/>
                </a:solidFill>
              </a:rPr>
              <a:t> </a:t>
            </a:r>
            <a:r>
              <a:rPr lang="ro-RO" sz="1600" b="0" i="0" dirty="0" err="1">
                <a:solidFill>
                  <a:srgbClr val="808080"/>
                </a:solidFill>
              </a:rPr>
              <a:t>interest</a:t>
            </a:r>
            <a:endParaRPr lang="ro-RO" sz="1600" b="0" i="0" dirty="0">
              <a:solidFill>
                <a:srgbClr val="808080"/>
              </a:solidFill>
            </a:endParaRPr>
          </a:p>
        </p:txBody>
      </p:sp>
      <p:sp>
        <p:nvSpPr>
          <p:cNvPr id="10" name="Rectangle 9"/>
          <p:cNvSpPr>
            <a:spLocks noChangeArrowheads="1"/>
          </p:cNvSpPr>
          <p:nvPr/>
        </p:nvSpPr>
        <p:spPr bwMode="auto">
          <a:xfrm>
            <a:off x="5193507" y="2244436"/>
            <a:ext cx="1595437" cy="3127967"/>
          </a:xfrm>
          <a:prstGeom prst="rect">
            <a:avLst/>
          </a:prstGeom>
          <a:solidFill>
            <a:srgbClr val="FF6600">
              <a:alpha val="36078"/>
            </a:srgbClr>
          </a:solidFill>
          <a:ln w="9525">
            <a:solidFill>
              <a:srgbClr val="B6DCDF"/>
            </a:solidFill>
            <a:miter lim="800000"/>
            <a:headEnd/>
            <a:tailEnd/>
          </a:ln>
          <a:effectLst>
            <a:outerShdw blurRad="40000" dist="23000" dir="5400000" rotWithShape="0">
              <a:srgbClr val="808080">
                <a:alpha val="34998"/>
              </a:srgbClr>
            </a:outerShdw>
          </a:effectLst>
        </p:spPr>
        <p:txBody>
          <a:bodyPr anchor="t" anchorCtr="0"/>
          <a:lstStyle/>
          <a:p>
            <a:pPr>
              <a:defRPr/>
            </a:pPr>
            <a:endParaRPr lang="en-US" sz="1400" b="0" i="0" dirty="0" smtClean="0">
              <a:solidFill>
                <a:schemeClr val="lt1"/>
              </a:solidFill>
              <a:latin typeface="+mn-lt"/>
              <a:ea typeface="+mn-ea"/>
            </a:endParaRPr>
          </a:p>
          <a:p>
            <a:pPr>
              <a:defRPr/>
            </a:pPr>
            <a:r>
              <a:rPr lang="ro-RO" sz="1400" b="0" i="0" dirty="0" err="1" smtClean="0">
                <a:solidFill>
                  <a:schemeClr val="lt1"/>
                </a:solidFill>
                <a:latin typeface="+mn-lt"/>
                <a:ea typeface="+mn-ea"/>
              </a:rPr>
              <a:t>To</a:t>
            </a:r>
            <a:endParaRPr lang="ro-RO" sz="1400" b="0" i="0" dirty="0">
              <a:solidFill>
                <a:schemeClr val="lt1"/>
              </a:solidFill>
              <a:latin typeface="+mn-lt"/>
              <a:ea typeface="+mn-ea"/>
            </a:endParaRPr>
          </a:p>
          <a:p>
            <a:pPr>
              <a:defRPr/>
            </a:pPr>
            <a:r>
              <a:rPr lang="ro-RO" b="1" i="0" dirty="0">
                <a:solidFill>
                  <a:schemeClr val="accent1">
                    <a:lumMod val="75000"/>
                  </a:schemeClr>
                </a:solidFill>
                <a:latin typeface="+mn-lt"/>
                <a:ea typeface="+mn-ea"/>
              </a:rPr>
              <a:t>Investments in </a:t>
            </a:r>
            <a:r>
              <a:rPr lang="ro-RO" b="1" i="0" dirty="0" smtClean="0">
                <a:solidFill>
                  <a:schemeClr val="accent1">
                    <a:lumMod val="75000"/>
                  </a:schemeClr>
                </a:solidFill>
                <a:latin typeface="+mn-lt"/>
                <a:ea typeface="+mn-ea"/>
              </a:rPr>
              <a:t> </a:t>
            </a:r>
            <a:r>
              <a:rPr lang="ro-RO" b="1" i="0" dirty="0">
                <a:solidFill>
                  <a:schemeClr val="accent1">
                    <a:lumMod val="75000"/>
                  </a:schemeClr>
                </a:solidFill>
                <a:latin typeface="+mn-lt"/>
                <a:ea typeface="+mn-ea"/>
              </a:rPr>
              <a:t>community</a:t>
            </a:r>
          </a:p>
          <a:p>
            <a:pPr>
              <a:defRPr/>
            </a:pPr>
            <a:r>
              <a:rPr lang="ro-RO" sz="1600" b="0" i="0" dirty="0">
                <a:solidFill>
                  <a:schemeClr val="lt1"/>
                </a:solidFill>
                <a:latin typeface="+mn-lt"/>
                <a:ea typeface="+mn-ea"/>
              </a:rPr>
              <a:t>Strategic partnerships initiated by the company or by other stakeholders</a:t>
            </a:r>
          </a:p>
        </p:txBody>
      </p:sp>
      <p:sp>
        <p:nvSpPr>
          <p:cNvPr id="11" name="Rectangle 10"/>
          <p:cNvSpPr>
            <a:spLocks noChangeArrowheads="1"/>
          </p:cNvSpPr>
          <p:nvPr/>
        </p:nvSpPr>
        <p:spPr bwMode="auto">
          <a:xfrm>
            <a:off x="6748463" y="1849438"/>
            <a:ext cx="1709737" cy="3522966"/>
          </a:xfrm>
          <a:prstGeom prst="rect">
            <a:avLst/>
          </a:prstGeom>
          <a:solidFill>
            <a:srgbClr val="008000">
              <a:alpha val="36078"/>
            </a:srgbClr>
          </a:solidFill>
          <a:ln w="9525">
            <a:solidFill>
              <a:srgbClr val="B6DCDF"/>
            </a:solidFill>
            <a:miter lim="800000"/>
            <a:headEnd/>
            <a:tailEnd/>
          </a:ln>
          <a:effectLst>
            <a:outerShdw blurRad="40000" dist="23000" dir="5400000" rotWithShape="0">
              <a:srgbClr val="808080">
                <a:alpha val="34998"/>
              </a:srgbClr>
            </a:outerShdw>
          </a:effectLst>
        </p:spPr>
        <p:txBody>
          <a:bodyPr anchor="t" anchorCtr="0"/>
          <a:lstStyle/>
          <a:p>
            <a:pPr>
              <a:defRPr/>
            </a:pPr>
            <a:endParaRPr lang="en-US" sz="1400" b="0" i="0" dirty="0" smtClean="0">
              <a:solidFill>
                <a:srgbClr val="FFFFFF"/>
              </a:solidFill>
            </a:endParaRPr>
          </a:p>
          <a:p>
            <a:pPr>
              <a:defRPr/>
            </a:pPr>
            <a:r>
              <a:rPr lang="ro-RO" sz="1400" b="0" i="0" dirty="0" err="1" smtClean="0">
                <a:solidFill>
                  <a:srgbClr val="FFFFFF"/>
                </a:solidFill>
              </a:rPr>
              <a:t>To</a:t>
            </a:r>
            <a:endParaRPr lang="ro-RO" sz="1400" b="0" i="0" dirty="0">
              <a:solidFill>
                <a:srgbClr val="FFFFFF"/>
              </a:solidFill>
            </a:endParaRPr>
          </a:p>
          <a:p>
            <a:pPr>
              <a:defRPr/>
            </a:pPr>
            <a:r>
              <a:rPr lang="ro-RO" b="1" i="0" dirty="0" err="1">
                <a:solidFill>
                  <a:srgbClr val="FFFF00"/>
                </a:solidFill>
              </a:rPr>
              <a:t>Sustainable</a:t>
            </a:r>
            <a:r>
              <a:rPr lang="ro-RO" b="1" i="0" dirty="0">
                <a:solidFill>
                  <a:srgbClr val="FFFF00"/>
                </a:solidFill>
              </a:rPr>
              <a:t> business</a:t>
            </a:r>
          </a:p>
          <a:p>
            <a:pPr>
              <a:defRPr/>
            </a:pPr>
            <a:r>
              <a:rPr lang="ro-RO" sz="1600" b="0" i="0" dirty="0" err="1">
                <a:solidFill>
                  <a:srgbClr val="FFFFFF"/>
                </a:solidFill>
              </a:rPr>
              <a:t>Integration</a:t>
            </a:r>
            <a:r>
              <a:rPr lang="ro-RO" sz="1600" b="0" i="0" dirty="0">
                <a:solidFill>
                  <a:srgbClr val="FFFFFF"/>
                </a:solidFill>
              </a:rPr>
              <a:t> in </a:t>
            </a:r>
            <a:r>
              <a:rPr lang="ro-RO" sz="1600" b="0" i="0" dirty="0" err="1">
                <a:solidFill>
                  <a:srgbClr val="FFFFFF"/>
                </a:solidFill>
              </a:rPr>
              <a:t>the</a:t>
            </a:r>
            <a:r>
              <a:rPr lang="ro-RO" sz="1600" b="0" i="0" dirty="0">
                <a:solidFill>
                  <a:srgbClr val="FFFFFF"/>
                </a:solidFill>
              </a:rPr>
              <a:t> business</a:t>
            </a:r>
            <a:r>
              <a:rPr lang="ro-RO" altLang="ro-RO" sz="1600" b="0" i="0" dirty="0">
                <a:solidFill>
                  <a:srgbClr val="FFFFFF"/>
                </a:solidFill>
              </a:rPr>
              <a:t>’</a:t>
            </a:r>
            <a:r>
              <a:rPr lang="ro-RO" sz="1600" b="0" i="0" dirty="0">
                <a:solidFill>
                  <a:srgbClr val="FFFFFF"/>
                </a:solidFill>
              </a:rPr>
              <a:t> </a:t>
            </a:r>
            <a:r>
              <a:rPr lang="ro-RO" sz="1600" b="0" i="0" dirty="0" err="1">
                <a:solidFill>
                  <a:srgbClr val="FFFFFF"/>
                </a:solidFill>
              </a:rPr>
              <a:t>activities</a:t>
            </a:r>
            <a:r>
              <a:rPr lang="ro-RO" sz="1600" b="0" i="0" dirty="0">
                <a:solidFill>
                  <a:srgbClr val="FFFFFF"/>
                </a:solidFill>
              </a:rPr>
              <a:t>, </a:t>
            </a:r>
            <a:r>
              <a:rPr lang="ro-RO" sz="1600" b="0" i="0" dirty="0" err="1">
                <a:solidFill>
                  <a:srgbClr val="FFFFFF"/>
                </a:solidFill>
              </a:rPr>
              <a:t>purposes</a:t>
            </a:r>
            <a:r>
              <a:rPr lang="ro-RO" sz="1600" b="0" i="0" dirty="0">
                <a:solidFill>
                  <a:srgbClr val="FFFFFF"/>
                </a:solidFill>
              </a:rPr>
              <a:t>, </a:t>
            </a:r>
            <a:r>
              <a:rPr lang="ro-RO" sz="1600" b="0" i="0" dirty="0" err="1">
                <a:solidFill>
                  <a:srgbClr val="FFFFFF"/>
                </a:solidFill>
              </a:rPr>
              <a:t>strategy</a:t>
            </a:r>
            <a:r>
              <a:rPr lang="ro-RO" sz="1600" b="0" i="0" dirty="0">
                <a:solidFill>
                  <a:srgbClr val="FFFFFF"/>
                </a:solidFill>
              </a:rPr>
              <a:t>,  </a:t>
            </a:r>
            <a:r>
              <a:rPr lang="ro-RO" sz="1600" b="0" i="0" dirty="0" err="1">
                <a:solidFill>
                  <a:srgbClr val="FFFFFF"/>
                </a:solidFill>
              </a:rPr>
              <a:t>vision</a:t>
            </a:r>
            <a:r>
              <a:rPr lang="ro-RO" sz="1600" b="0" i="0" dirty="0">
                <a:solidFill>
                  <a:srgbClr val="FFFFFF"/>
                </a:solidFill>
              </a:rPr>
              <a:t>, </a:t>
            </a:r>
            <a:r>
              <a:rPr lang="ro-RO" sz="1600" b="0" i="0" dirty="0" err="1">
                <a:solidFill>
                  <a:srgbClr val="FFFFFF"/>
                </a:solidFill>
              </a:rPr>
              <a:t>culture</a:t>
            </a:r>
            <a:r>
              <a:rPr lang="ro-RO" sz="1600" b="0" i="0" dirty="0">
                <a:solidFill>
                  <a:srgbClr val="FFFFFF"/>
                </a:solidFill>
              </a:rPr>
              <a:t>...</a:t>
            </a:r>
          </a:p>
        </p:txBody>
      </p:sp>
      <p:sp>
        <p:nvSpPr>
          <p:cNvPr id="12" name="TextBox 3"/>
          <p:cNvSpPr txBox="1">
            <a:spLocks noChangeArrowheads="1"/>
          </p:cNvSpPr>
          <p:nvPr/>
        </p:nvSpPr>
        <p:spPr bwMode="auto">
          <a:xfrm>
            <a:off x="3545910" y="5640888"/>
            <a:ext cx="485775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i="1">
                <a:solidFill>
                  <a:schemeClr val="tx1"/>
                </a:solidFill>
                <a:latin typeface="Univers LT OMV 55 Roman" pitchFamily="2" charset="0"/>
                <a:ea typeface="ＭＳ Ｐゴシック" pitchFamily="34" charset="-128"/>
              </a:defRPr>
            </a:lvl1pPr>
            <a:lvl2pPr marL="742950" indent="-285750" eaLnBrk="0" hangingPunct="0">
              <a:defRPr sz="2000" b="1" i="1">
                <a:solidFill>
                  <a:schemeClr val="tx1"/>
                </a:solidFill>
                <a:latin typeface="Univers LT OMV 55 Roman" pitchFamily="2" charset="0"/>
                <a:ea typeface="ＭＳ Ｐゴシック" pitchFamily="34" charset="-128"/>
              </a:defRPr>
            </a:lvl2pPr>
            <a:lvl3pPr marL="1143000" indent="-228600" eaLnBrk="0" hangingPunct="0">
              <a:defRPr sz="2000" b="1" i="1">
                <a:solidFill>
                  <a:schemeClr val="tx1"/>
                </a:solidFill>
                <a:latin typeface="Univers LT OMV 55 Roman" pitchFamily="2" charset="0"/>
                <a:ea typeface="ＭＳ Ｐゴシック" pitchFamily="34" charset="-128"/>
              </a:defRPr>
            </a:lvl3pPr>
            <a:lvl4pPr marL="1600200" indent="-228600" eaLnBrk="0" hangingPunct="0">
              <a:defRPr sz="2000" b="1" i="1">
                <a:solidFill>
                  <a:schemeClr val="tx1"/>
                </a:solidFill>
                <a:latin typeface="Univers LT OMV 55 Roman" pitchFamily="2" charset="0"/>
                <a:ea typeface="ＭＳ Ｐゴシック" pitchFamily="34" charset="-128"/>
              </a:defRPr>
            </a:lvl4pPr>
            <a:lvl5pPr marL="2057400" indent="-228600" eaLnBrk="0" hangingPunct="0">
              <a:defRPr sz="2000" b="1" i="1">
                <a:solidFill>
                  <a:schemeClr val="tx1"/>
                </a:solidFill>
                <a:latin typeface="Univers LT OMV 55 Roman" pitchFamily="2" charset="0"/>
                <a:ea typeface="ＭＳ Ｐゴシック" pitchFamily="34" charset="-128"/>
              </a:defRPr>
            </a:lvl5pPr>
            <a:lvl6pPr marL="2514600" indent="-228600" eaLnBrk="0" fontAlgn="base" hangingPunct="0">
              <a:spcBef>
                <a:spcPct val="0"/>
              </a:spcBef>
              <a:spcAft>
                <a:spcPct val="0"/>
              </a:spcAft>
              <a:defRPr sz="2000" b="1" i="1">
                <a:solidFill>
                  <a:schemeClr val="tx1"/>
                </a:solidFill>
                <a:latin typeface="Univers LT OMV 55 Roman" pitchFamily="2" charset="0"/>
                <a:ea typeface="ＭＳ Ｐゴシック" pitchFamily="34" charset="-128"/>
              </a:defRPr>
            </a:lvl6pPr>
            <a:lvl7pPr marL="2971800" indent="-228600" eaLnBrk="0" fontAlgn="base" hangingPunct="0">
              <a:spcBef>
                <a:spcPct val="0"/>
              </a:spcBef>
              <a:spcAft>
                <a:spcPct val="0"/>
              </a:spcAft>
              <a:defRPr sz="2000" b="1" i="1">
                <a:solidFill>
                  <a:schemeClr val="tx1"/>
                </a:solidFill>
                <a:latin typeface="Univers LT OMV 55 Roman" pitchFamily="2" charset="0"/>
                <a:ea typeface="ＭＳ Ｐゴシック" pitchFamily="34" charset="-128"/>
              </a:defRPr>
            </a:lvl7pPr>
            <a:lvl8pPr marL="3429000" indent="-228600" eaLnBrk="0" fontAlgn="base" hangingPunct="0">
              <a:spcBef>
                <a:spcPct val="0"/>
              </a:spcBef>
              <a:spcAft>
                <a:spcPct val="0"/>
              </a:spcAft>
              <a:defRPr sz="2000" b="1" i="1">
                <a:solidFill>
                  <a:schemeClr val="tx1"/>
                </a:solidFill>
                <a:latin typeface="Univers LT OMV 55 Roman" pitchFamily="2" charset="0"/>
                <a:ea typeface="ＭＳ Ｐゴシック" pitchFamily="34" charset="-128"/>
              </a:defRPr>
            </a:lvl8pPr>
            <a:lvl9pPr marL="3886200" indent="-228600" eaLnBrk="0" fontAlgn="base" hangingPunct="0">
              <a:spcBef>
                <a:spcPct val="0"/>
              </a:spcBef>
              <a:spcAft>
                <a:spcPct val="0"/>
              </a:spcAft>
              <a:defRPr sz="2000" b="1" i="1">
                <a:solidFill>
                  <a:schemeClr val="tx1"/>
                </a:solidFill>
                <a:latin typeface="Univers LT OMV 55 Roman" pitchFamily="2" charset="0"/>
                <a:ea typeface="ＭＳ Ｐゴシック" pitchFamily="34" charset="-128"/>
              </a:defRPr>
            </a:lvl9pPr>
          </a:lstStyle>
          <a:p>
            <a:pPr eaLnBrk="1" hangingPunct="1"/>
            <a:r>
              <a:rPr lang="ro-RO" sz="1200" b="0" i="0" dirty="0" err="1">
                <a:latin typeface="+mn-lt"/>
              </a:rPr>
              <a:t>Source</a:t>
            </a:r>
            <a:r>
              <a:rPr lang="ro-RO" sz="1200" b="0" i="0" dirty="0">
                <a:latin typeface="+mn-lt"/>
              </a:rPr>
              <a:t>: United </a:t>
            </a:r>
            <a:r>
              <a:rPr lang="ro-RO" sz="1200" b="0" i="0" dirty="0" err="1">
                <a:latin typeface="+mn-lt"/>
              </a:rPr>
              <a:t>Nations</a:t>
            </a:r>
            <a:r>
              <a:rPr lang="ro-RO" sz="1200" b="0" i="0" dirty="0">
                <a:latin typeface="+mn-lt"/>
              </a:rPr>
              <a:t> for Industrial </a:t>
            </a:r>
            <a:r>
              <a:rPr lang="ro-RO" sz="1200" b="0" i="0" dirty="0" err="1">
                <a:latin typeface="+mn-lt"/>
              </a:rPr>
              <a:t>Development</a:t>
            </a:r>
            <a:r>
              <a:rPr lang="ro-RO" sz="1200" b="0" i="0" dirty="0">
                <a:latin typeface="+mn-lt"/>
              </a:rPr>
              <a:t> (UNIDO)</a:t>
            </a:r>
          </a:p>
        </p:txBody>
      </p:sp>
      <p:pic>
        <p:nvPicPr>
          <p:cNvPr id="13" name="Picture 12"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0" y="-13855"/>
            <a:ext cx="3079750" cy="3066589"/>
          </a:xfrm>
          <a:prstGeom prst="rect">
            <a:avLst/>
          </a:prstGeom>
        </p:spPr>
      </p:pic>
    </p:spTree>
    <p:extLst>
      <p:ext uri="{BB962C8B-B14F-4D97-AF65-F5344CB8AC3E}">
        <p14:creationId xmlns:p14="http://schemas.microsoft.com/office/powerpoint/2010/main" val="102553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ayout-ppt-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pic>
        <p:nvPicPr>
          <p:cNvPr id="2" name="Picture 1"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0" y="-13855"/>
            <a:ext cx="3079750" cy="3066589"/>
          </a:xfrm>
          <a:prstGeom prst="rect">
            <a:avLst/>
          </a:prstGeom>
        </p:spPr>
      </p:pic>
      <p:sp>
        <p:nvSpPr>
          <p:cNvPr id="3" name="TextBox 2"/>
          <p:cNvSpPr txBox="1"/>
          <p:nvPr/>
        </p:nvSpPr>
        <p:spPr>
          <a:xfrm>
            <a:off x="3079750" y="619980"/>
            <a:ext cx="5603875" cy="646331"/>
          </a:xfrm>
          <a:prstGeom prst="rect">
            <a:avLst/>
          </a:prstGeom>
          <a:noFill/>
        </p:spPr>
        <p:txBody>
          <a:bodyPr wrap="square" rtlCol="0">
            <a:spAutoFit/>
          </a:bodyPr>
          <a:lstStyle/>
          <a:p>
            <a:pPr algn="r"/>
            <a:r>
              <a:rPr lang="en-US" sz="3600" dirty="0" smtClean="0">
                <a:solidFill>
                  <a:srgbClr val="002060"/>
                </a:solidFill>
                <a:latin typeface="Calibri"/>
                <a:cs typeface="Calibri"/>
              </a:rPr>
              <a:t>Why Corporate </a:t>
            </a:r>
            <a:r>
              <a:rPr lang="en-US" sz="3600" dirty="0">
                <a:solidFill>
                  <a:srgbClr val="002060"/>
                </a:solidFill>
                <a:latin typeface="Calibri"/>
                <a:cs typeface="Calibri"/>
              </a:rPr>
              <a:t>S</a:t>
            </a:r>
            <a:r>
              <a:rPr lang="en-US" sz="3600" dirty="0" smtClean="0">
                <a:solidFill>
                  <a:srgbClr val="002060"/>
                </a:solidFill>
                <a:latin typeface="Calibri"/>
                <a:cs typeface="Calibri"/>
              </a:rPr>
              <a:t>ustainability</a:t>
            </a:r>
            <a:endParaRPr lang="en-US" sz="3600" dirty="0">
              <a:solidFill>
                <a:srgbClr val="002060"/>
              </a:solidFill>
              <a:latin typeface="Calibri"/>
              <a:cs typeface="Calibri"/>
            </a:endParaRPr>
          </a:p>
        </p:txBody>
      </p:sp>
      <p:sp>
        <p:nvSpPr>
          <p:cNvPr id="4" name="TextBox 3"/>
          <p:cNvSpPr txBox="1"/>
          <p:nvPr/>
        </p:nvSpPr>
        <p:spPr>
          <a:xfrm>
            <a:off x="1873249" y="1496464"/>
            <a:ext cx="6810375" cy="4321183"/>
          </a:xfrm>
          <a:prstGeom prst="rect">
            <a:avLst/>
          </a:prstGeom>
          <a:noFill/>
          <a:ln>
            <a:solidFill>
              <a:schemeClr val="bg1">
                <a:lumMod val="85000"/>
              </a:schemeClr>
            </a:solidFill>
          </a:ln>
        </p:spPr>
        <p:txBody>
          <a:bodyPr wrap="square" rtlCol="0">
            <a:spAutoFit/>
          </a:bodyPr>
          <a:lstStyle/>
          <a:p>
            <a:pPr marL="285750" indent="-285750">
              <a:buFont typeface="Arial" pitchFamily="34" charset="0"/>
              <a:buChar char="•"/>
            </a:pPr>
            <a:r>
              <a:rPr lang="en-US" sz="2400" dirty="0" smtClean="0">
                <a:solidFill>
                  <a:srgbClr val="002060"/>
                </a:solidFill>
              </a:rPr>
              <a:t>License to operate</a:t>
            </a:r>
          </a:p>
          <a:p>
            <a:pPr marL="742950" lvl="1" indent="-285750">
              <a:buFont typeface="Arial" pitchFamily="34" charset="0"/>
              <a:buChar char="•"/>
            </a:pPr>
            <a:r>
              <a:rPr lang="en-US" sz="2000" dirty="0" smtClean="0">
                <a:solidFill>
                  <a:srgbClr val="002060"/>
                </a:solidFill>
              </a:rPr>
              <a:t>Environmental regulations</a:t>
            </a:r>
          </a:p>
          <a:p>
            <a:pPr marL="742950" lvl="1" indent="-285750">
              <a:buFont typeface="Arial" pitchFamily="34" charset="0"/>
              <a:buChar char="•"/>
            </a:pPr>
            <a:r>
              <a:rPr lang="en-US" sz="2000" dirty="0" smtClean="0">
                <a:solidFill>
                  <a:srgbClr val="002060"/>
                </a:solidFill>
              </a:rPr>
              <a:t>Community rules &amp; regulations</a:t>
            </a:r>
          </a:p>
          <a:p>
            <a:pPr marL="285750" indent="-285750">
              <a:buFont typeface="Arial" pitchFamily="34" charset="0"/>
              <a:buChar char="•"/>
            </a:pPr>
            <a:r>
              <a:rPr lang="en-US" sz="2400" dirty="0" smtClean="0">
                <a:solidFill>
                  <a:srgbClr val="002060"/>
                </a:solidFill>
              </a:rPr>
              <a:t>Attract investors</a:t>
            </a:r>
          </a:p>
          <a:p>
            <a:pPr marL="742950" lvl="1" indent="-285750">
              <a:buFont typeface="Arial" pitchFamily="34" charset="0"/>
              <a:buChar char="•"/>
            </a:pPr>
            <a:r>
              <a:rPr lang="en-US" sz="2000" dirty="0" smtClean="0">
                <a:solidFill>
                  <a:srgbClr val="002060"/>
                </a:solidFill>
              </a:rPr>
              <a:t>Corporate governance standards</a:t>
            </a:r>
          </a:p>
          <a:p>
            <a:pPr marL="285750" indent="-285750">
              <a:buFont typeface="Arial" pitchFamily="34" charset="0"/>
              <a:buChar char="•"/>
            </a:pPr>
            <a:r>
              <a:rPr lang="en-US" sz="2400" dirty="0" smtClean="0">
                <a:solidFill>
                  <a:srgbClr val="002060"/>
                </a:solidFill>
              </a:rPr>
              <a:t>Attract and retain talented employees</a:t>
            </a:r>
          </a:p>
          <a:p>
            <a:pPr marL="285750" indent="-285750">
              <a:buFont typeface="Arial" pitchFamily="34" charset="0"/>
              <a:buChar char="•"/>
            </a:pPr>
            <a:r>
              <a:rPr lang="en-US" sz="2400" dirty="0" smtClean="0">
                <a:solidFill>
                  <a:srgbClr val="002060"/>
                </a:solidFill>
              </a:rPr>
              <a:t>Increase customers’ loyalty</a:t>
            </a:r>
            <a:endParaRPr lang="en-US" sz="2200" dirty="0" smtClean="0"/>
          </a:p>
          <a:p>
            <a:pPr>
              <a:lnSpc>
                <a:spcPct val="90000"/>
              </a:lnSpc>
            </a:pPr>
            <a:endParaRPr lang="en-US" sz="2200" dirty="0" smtClean="0"/>
          </a:p>
          <a:p>
            <a:pPr>
              <a:lnSpc>
                <a:spcPct val="90000"/>
              </a:lnSpc>
            </a:pPr>
            <a:r>
              <a:rPr lang="en-US" sz="2200" dirty="0" smtClean="0">
                <a:solidFill>
                  <a:srgbClr val="002060"/>
                </a:solidFill>
              </a:rPr>
              <a:t>Corporate </a:t>
            </a:r>
            <a:r>
              <a:rPr lang="en-US" sz="2200" dirty="0">
                <a:solidFill>
                  <a:srgbClr val="002060"/>
                </a:solidFill>
              </a:rPr>
              <a:t>Sustainability is a business approach  that creates </a:t>
            </a:r>
            <a:r>
              <a:rPr lang="en-US" sz="2200" b="1" dirty="0">
                <a:solidFill>
                  <a:srgbClr val="002060"/>
                </a:solidFill>
              </a:rPr>
              <a:t>long-term shareholder value</a:t>
            </a:r>
            <a:r>
              <a:rPr lang="en-US" sz="2200" dirty="0">
                <a:solidFill>
                  <a:srgbClr val="002060"/>
                </a:solidFill>
              </a:rPr>
              <a:t> by embracing opportunities and managing risks deriving from economic, environmental, and social developments.” – Dow Jones Sustainability </a:t>
            </a:r>
            <a:r>
              <a:rPr lang="en-US" sz="2200" dirty="0" smtClean="0">
                <a:solidFill>
                  <a:srgbClr val="002060"/>
                </a:solidFill>
              </a:rPr>
              <a:t>Index</a:t>
            </a:r>
            <a:r>
              <a:rPr lang="en-US" dirty="0" smtClean="0">
                <a:solidFill>
                  <a:srgbClr val="002060"/>
                </a:solidFill>
              </a:rPr>
              <a:t> </a:t>
            </a:r>
            <a:endParaRPr lang="en-US" dirty="0">
              <a:solidFill>
                <a:srgbClr val="002060"/>
              </a:solidFill>
            </a:endParaRPr>
          </a:p>
        </p:txBody>
      </p:sp>
    </p:spTree>
    <p:extLst>
      <p:ext uri="{BB962C8B-B14F-4D97-AF65-F5344CB8AC3E}">
        <p14:creationId xmlns:p14="http://schemas.microsoft.com/office/powerpoint/2010/main" val="930303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ayout-ppt-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pic>
        <p:nvPicPr>
          <p:cNvPr id="2" name="Picture 1" descr="Layout-ppt-hans.png"/>
          <p:cNvPicPr>
            <a:picLocks noChangeAspect="1"/>
          </p:cNvPicPr>
          <p:nvPr/>
        </p:nvPicPr>
        <p:blipFill rotWithShape="1">
          <a:blip r:embed="rId4">
            <a:extLst>
              <a:ext uri="{28A0092B-C50C-407E-A947-70E740481C1C}">
                <a14:useLocalDpi xmlns:a14="http://schemas.microsoft.com/office/drawing/2010/main" val="0"/>
              </a:ext>
            </a:extLst>
          </a:blip>
          <a:srcRect l="37327" t="28241" r="22048" b="17824"/>
          <a:stretch/>
        </p:blipFill>
        <p:spPr>
          <a:xfrm>
            <a:off x="0" y="0"/>
            <a:ext cx="2978727" cy="2965997"/>
          </a:xfrm>
          <a:prstGeom prst="rect">
            <a:avLst/>
          </a:prstGeom>
        </p:spPr>
      </p:pic>
      <p:sp>
        <p:nvSpPr>
          <p:cNvPr id="3" name="TextBox 2"/>
          <p:cNvSpPr txBox="1"/>
          <p:nvPr/>
        </p:nvSpPr>
        <p:spPr>
          <a:xfrm>
            <a:off x="2410689" y="398300"/>
            <a:ext cx="6217516" cy="1200329"/>
          </a:xfrm>
          <a:prstGeom prst="rect">
            <a:avLst/>
          </a:prstGeom>
          <a:noFill/>
        </p:spPr>
        <p:txBody>
          <a:bodyPr wrap="square" rtlCol="0">
            <a:spAutoFit/>
          </a:bodyPr>
          <a:lstStyle/>
          <a:p>
            <a:pPr algn="r"/>
            <a:r>
              <a:rPr lang="en-US" sz="3600" dirty="0" smtClean="0">
                <a:solidFill>
                  <a:srgbClr val="002060"/>
                </a:solidFill>
                <a:latin typeface="Calibri"/>
                <a:cs typeface="Calibri"/>
              </a:rPr>
              <a:t>Corporate Sustainability:</a:t>
            </a:r>
          </a:p>
          <a:p>
            <a:pPr algn="r"/>
            <a:r>
              <a:rPr lang="en-US" sz="3600" dirty="0">
                <a:solidFill>
                  <a:srgbClr val="002060"/>
                </a:solidFill>
                <a:latin typeface="Calibri"/>
                <a:cs typeface="Calibri"/>
              </a:rPr>
              <a:t>T</a:t>
            </a:r>
            <a:r>
              <a:rPr lang="en-US" sz="3600" dirty="0" smtClean="0">
                <a:solidFill>
                  <a:srgbClr val="002060"/>
                </a:solidFill>
                <a:latin typeface="Calibri"/>
                <a:cs typeface="Calibri"/>
              </a:rPr>
              <a:t>he </a:t>
            </a:r>
            <a:r>
              <a:rPr lang="en-US" sz="3600" dirty="0">
                <a:solidFill>
                  <a:srgbClr val="002060"/>
                </a:solidFill>
                <a:latin typeface="Calibri"/>
                <a:cs typeface="Calibri"/>
              </a:rPr>
              <a:t>I</a:t>
            </a:r>
            <a:r>
              <a:rPr lang="en-US" sz="3600" dirty="0" smtClean="0">
                <a:solidFill>
                  <a:srgbClr val="002060"/>
                </a:solidFill>
                <a:latin typeface="Calibri"/>
                <a:cs typeface="Calibri"/>
              </a:rPr>
              <a:t>nvestment Case</a:t>
            </a:r>
            <a:endParaRPr lang="en-US" sz="3600" dirty="0">
              <a:solidFill>
                <a:srgbClr val="002060"/>
              </a:solidFill>
              <a:latin typeface="Calibri"/>
              <a:cs typeface="Calibri"/>
            </a:endParaRPr>
          </a:p>
        </p:txBody>
      </p:sp>
      <p:sp>
        <p:nvSpPr>
          <p:cNvPr id="4" name="TextBox 3"/>
          <p:cNvSpPr txBox="1"/>
          <p:nvPr/>
        </p:nvSpPr>
        <p:spPr>
          <a:xfrm>
            <a:off x="1390390" y="1732584"/>
            <a:ext cx="7293236" cy="4191917"/>
          </a:xfrm>
          <a:prstGeom prst="rect">
            <a:avLst/>
          </a:prstGeom>
          <a:noFill/>
          <a:ln>
            <a:solidFill>
              <a:schemeClr val="bg1">
                <a:lumMod val="85000"/>
              </a:schemeClr>
            </a:solidFill>
          </a:ln>
        </p:spPr>
        <p:txBody>
          <a:bodyPr wrap="square" rtlCol="0">
            <a:spAutoFit/>
          </a:bodyPr>
          <a:lstStyle/>
          <a:p>
            <a:pPr marL="342900" indent="-342900" algn="just">
              <a:lnSpc>
                <a:spcPct val="90000"/>
              </a:lnSpc>
              <a:buFont typeface="Arial" pitchFamily="34" charset="0"/>
              <a:buChar char="•"/>
            </a:pPr>
            <a:r>
              <a:rPr lang="en-GB" sz="2000" dirty="0">
                <a:solidFill>
                  <a:srgbClr val="002060"/>
                </a:solidFill>
              </a:rPr>
              <a:t>D</a:t>
            </a:r>
            <a:r>
              <a:rPr lang="en-GB" sz="2000" dirty="0" smtClean="0">
                <a:solidFill>
                  <a:srgbClr val="002060"/>
                </a:solidFill>
              </a:rPr>
              <a:t>edicated </a:t>
            </a:r>
            <a:r>
              <a:rPr lang="en-GB" sz="2000" dirty="0">
                <a:solidFill>
                  <a:srgbClr val="002060"/>
                </a:solidFill>
              </a:rPr>
              <a:t>market indexes for sustainability </a:t>
            </a:r>
            <a:r>
              <a:rPr lang="en-GB" sz="2000" dirty="0" smtClean="0">
                <a:solidFill>
                  <a:srgbClr val="002060"/>
                </a:solidFill>
              </a:rPr>
              <a:t>focused companies (Dow </a:t>
            </a:r>
            <a:r>
              <a:rPr lang="en-GB" sz="2000" dirty="0">
                <a:solidFill>
                  <a:srgbClr val="002060"/>
                </a:solidFill>
              </a:rPr>
              <a:t>Jones Sustainability Index and the FTSE Good </a:t>
            </a:r>
            <a:r>
              <a:rPr lang="en-GB" sz="2000" dirty="0" smtClean="0">
                <a:solidFill>
                  <a:srgbClr val="002060"/>
                </a:solidFill>
              </a:rPr>
              <a:t>Indexes) </a:t>
            </a:r>
          </a:p>
          <a:p>
            <a:pPr marL="342900" indent="-342900" algn="just">
              <a:lnSpc>
                <a:spcPct val="90000"/>
              </a:lnSpc>
              <a:buFont typeface="Arial" pitchFamily="34" charset="0"/>
              <a:buChar char="•"/>
            </a:pPr>
            <a:endParaRPr lang="en-GB" sz="2000" dirty="0" smtClean="0">
              <a:solidFill>
                <a:srgbClr val="002060"/>
              </a:solidFill>
            </a:endParaRPr>
          </a:p>
          <a:p>
            <a:pPr marL="342900" indent="-342900" algn="just">
              <a:lnSpc>
                <a:spcPct val="90000"/>
              </a:lnSpc>
              <a:buFont typeface="Arial" pitchFamily="34" charset="0"/>
              <a:buChar char="•"/>
            </a:pPr>
            <a:r>
              <a:rPr lang="en-GB" sz="2000" dirty="0">
                <a:solidFill>
                  <a:srgbClr val="002060"/>
                </a:solidFill>
              </a:rPr>
              <a:t>Increased presence of dedicated investment funds on sustainability driven companies in Europe and worldwide</a:t>
            </a:r>
          </a:p>
          <a:p>
            <a:pPr marL="342900" indent="-342900" algn="just">
              <a:lnSpc>
                <a:spcPct val="90000"/>
              </a:lnSpc>
              <a:buFont typeface="Arial" pitchFamily="34" charset="0"/>
              <a:buChar char="•"/>
            </a:pPr>
            <a:endParaRPr lang="en-GB" sz="2000" dirty="0" smtClean="0">
              <a:solidFill>
                <a:srgbClr val="002060"/>
              </a:solidFill>
            </a:endParaRPr>
          </a:p>
          <a:p>
            <a:pPr marL="342900" indent="-342900" algn="just">
              <a:lnSpc>
                <a:spcPct val="90000"/>
              </a:lnSpc>
              <a:buFont typeface="Arial" pitchFamily="34" charset="0"/>
              <a:buChar char="•"/>
            </a:pPr>
            <a:r>
              <a:rPr lang="en-GB" sz="2000" dirty="0" smtClean="0">
                <a:solidFill>
                  <a:srgbClr val="002060"/>
                </a:solidFill>
              </a:rPr>
              <a:t>John </a:t>
            </a:r>
            <a:r>
              <a:rPr lang="en-GB" sz="2000" dirty="0" err="1">
                <a:solidFill>
                  <a:srgbClr val="002060"/>
                </a:solidFill>
              </a:rPr>
              <a:t>Prestbo</a:t>
            </a:r>
            <a:r>
              <a:rPr lang="en-GB" sz="2000" dirty="0">
                <a:solidFill>
                  <a:srgbClr val="002060"/>
                </a:solidFill>
              </a:rPr>
              <a:t>, president of Dow Jones Indexes</a:t>
            </a:r>
            <a:r>
              <a:rPr lang="en-GB" sz="2000" dirty="0" smtClean="0">
                <a:solidFill>
                  <a:srgbClr val="002060"/>
                </a:solidFill>
              </a:rPr>
              <a:t>:</a:t>
            </a:r>
            <a:endParaRPr lang="en-GB" sz="1400" i="1" dirty="0" smtClean="0">
              <a:solidFill>
                <a:srgbClr val="002060"/>
              </a:solidFill>
            </a:endParaRPr>
          </a:p>
          <a:p>
            <a:pPr lvl="1" algn="just">
              <a:lnSpc>
                <a:spcPct val="90000"/>
              </a:lnSpc>
            </a:pPr>
            <a:r>
              <a:rPr lang="en-GB" sz="1400" i="1" dirty="0" smtClean="0">
                <a:solidFill>
                  <a:srgbClr val="002060"/>
                </a:solidFill>
              </a:rPr>
              <a:t>Companies </a:t>
            </a:r>
            <a:r>
              <a:rPr lang="en-GB" sz="1400" i="1" dirty="0">
                <a:solidFill>
                  <a:srgbClr val="002060"/>
                </a:solidFill>
              </a:rPr>
              <a:t>pursuing growth in the triple bottom line tend to display superior market performance with favourable risk-return</a:t>
            </a:r>
            <a:r>
              <a:rPr lang="en-GB" sz="1400" dirty="0">
                <a:solidFill>
                  <a:srgbClr val="002060"/>
                </a:solidFill>
              </a:rPr>
              <a:t> </a:t>
            </a:r>
            <a:r>
              <a:rPr lang="en-GB" sz="1400" i="1" dirty="0" smtClean="0">
                <a:solidFill>
                  <a:srgbClr val="002060"/>
                </a:solidFill>
              </a:rPr>
              <a:t>profiles... Thus sustainability </a:t>
            </a:r>
            <a:r>
              <a:rPr lang="en-GB" sz="1400" i="1" dirty="0">
                <a:solidFill>
                  <a:srgbClr val="002060"/>
                </a:solidFill>
              </a:rPr>
              <a:t>becomes a proxy for enlightened and disciplined management – which is just </a:t>
            </a:r>
            <a:r>
              <a:rPr lang="en-GB" sz="1400" i="1" dirty="0" smtClean="0">
                <a:solidFill>
                  <a:srgbClr val="002060"/>
                </a:solidFill>
              </a:rPr>
              <a:t>happens </a:t>
            </a:r>
            <a:r>
              <a:rPr lang="en-GB" sz="1400" i="1" dirty="0">
                <a:solidFill>
                  <a:srgbClr val="002060"/>
                </a:solidFill>
              </a:rPr>
              <a:t>to be the most important factor that investors do and should consider in deciding where to buy a </a:t>
            </a:r>
            <a:r>
              <a:rPr lang="en-GB" sz="1400" i="1" dirty="0" smtClean="0">
                <a:solidFill>
                  <a:srgbClr val="002060"/>
                </a:solidFill>
              </a:rPr>
              <a:t>stock.</a:t>
            </a:r>
          </a:p>
          <a:p>
            <a:pPr algn="just">
              <a:lnSpc>
                <a:spcPct val="90000"/>
              </a:lnSpc>
            </a:pPr>
            <a:endParaRPr lang="en-GB" sz="2000" dirty="0" smtClean="0">
              <a:solidFill>
                <a:srgbClr val="002060"/>
              </a:solidFill>
            </a:endParaRPr>
          </a:p>
          <a:p>
            <a:pPr marL="342900" indent="-342900" algn="just">
              <a:lnSpc>
                <a:spcPct val="90000"/>
              </a:lnSpc>
              <a:buFont typeface="Arial" pitchFamily="34" charset="0"/>
              <a:buChar char="•"/>
            </a:pPr>
            <a:r>
              <a:rPr lang="en-US" sz="2000" dirty="0">
                <a:solidFill>
                  <a:srgbClr val="002060"/>
                </a:solidFill>
              </a:rPr>
              <a:t>A study of 19 companies*) with a strong social responsibility footprint revealed that over 10 years ending 30 June </a:t>
            </a:r>
            <a:r>
              <a:rPr lang="en-US" sz="2000" dirty="0" smtClean="0">
                <a:solidFill>
                  <a:srgbClr val="002060"/>
                </a:solidFill>
              </a:rPr>
              <a:t>2006 </a:t>
            </a:r>
            <a:r>
              <a:rPr lang="en-US" sz="2000" dirty="0">
                <a:solidFill>
                  <a:srgbClr val="002060"/>
                </a:solidFill>
              </a:rPr>
              <a:t>they returned 1,026 percent for investors compared to 122 percent for the S&amp;P 500 more, than a 8-to-1 ratio</a:t>
            </a:r>
            <a:r>
              <a:rPr lang="en-US" sz="2000" dirty="0" smtClean="0">
                <a:solidFill>
                  <a:srgbClr val="002060"/>
                </a:solidFill>
              </a:rPr>
              <a:t>!**)</a:t>
            </a:r>
            <a:endParaRPr lang="en-GB" sz="2400" dirty="0"/>
          </a:p>
        </p:txBody>
      </p:sp>
      <p:sp>
        <p:nvSpPr>
          <p:cNvPr id="7" name="Text Box 5"/>
          <p:cNvSpPr txBox="1">
            <a:spLocks noChangeArrowheads="1"/>
          </p:cNvSpPr>
          <p:nvPr/>
        </p:nvSpPr>
        <p:spPr bwMode="auto">
          <a:xfrm>
            <a:off x="1640910" y="6075122"/>
            <a:ext cx="658869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200" dirty="0">
                <a:solidFill>
                  <a:srgbClr val="002060"/>
                </a:solidFill>
                <a:effectLst/>
              </a:rPr>
              <a:t>*) </a:t>
            </a:r>
            <a:r>
              <a:rPr lang="en-US" sz="900" dirty="0">
                <a:solidFill>
                  <a:srgbClr val="002060"/>
                </a:solidFill>
                <a:effectLst/>
              </a:rPr>
              <a:t>Amazon, BMW, CarMax, Caterpillar, </a:t>
            </a:r>
            <a:r>
              <a:rPr lang="en-US" sz="900" dirty="0" smtClean="0">
                <a:solidFill>
                  <a:srgbClr val="002060"/>
                </a:solidFill>
                <a:effectLst/>
              </a:rPr>
              <a:t>Commerce </a:t>
            </a:r>
            <a:r>
              <a:rPr lang="en-US" sz="900" dirty="0">
                <a:solidFill>
                  <a:srgbClr val="002060"/>
                </a:solidFill>
                <a:effectLst/>
              </a:rPr>
              <a:t>Bank, Costco, eBay, Google, Harley-Davidson, Honda, JetBlue</a:t>
            </a:r>
            <a:r>
              <a:rPr lang="en-US" sz="900" dirty="0" smtClean="0">
                <a:solidFill>
                  <a:srgbClr val="002060"/>
                </a:solidFill>
                <a:effectLst/>
              </a:rPr>
              <a:t>,</a:t>
            </a:r>
          </a:p>
          <a:p>
            <a:r>
              <a:rPr lang="en-US" sz="900" dirty="0" smtClean="0">
                <a:solidFill>
                  <a:srgbClr val="002060"/>
                </a:solidFill>
                <a:effectLst/>
              </a:rPr>
              <a:t> Johnson &amp; Johnson, </a:t>
            </a:r>
            <a:r>
              <a:rPr lang="en-US" sz="900" dirty="0">
                <a:solidFill>
                  <a:srgbClr val="002060"/>
                </a:solidFill>
                <a:effectLst/>
              </a:rPr>
              <a:t>Southwest, Starbucks, Timberland, Toyota, UPS, Whole </a:t>
            </a:r>
            <a:r>
              <a:rPr lang="en-US" sz="900" dirty="0" smtClean="0">
                <a:solidFill>
                  <a:srgbClr val="002060"/>
                </a:solidFill>
                <a:effectLst/>
              </a:rPr>
              <a:t>Foods</a:t>
            </a:r>
            <a:endParaRPr lang="en-US" sz="900" dirty="0">
              <a:solidFill>
                <a:srgbClr val="002060"/>
              </a:solidFill>
              <a:effectLst/>
            </a:endParaRPr>
          </a:p>
          <a:p>
            <a:r>
              <a:rPr lang="en-US" sz="900" dirty="0">
                <a:solidFill>
                  <a:srgbClr val="002060"/>
                </a:solidFill>
                <a:effectLst/>
              </a:rPr>
              <a:t>**) Raj </a:t>
            </a:r>
            <a:r>
              <a:rPr lang="en-US" sz="900" dirty="0" err="1">
                <a:solidFill>
                  <a:srgbClr val="002060"/>
                </a:solidFill>
                <a:effectLst/>
              </a:rPr>
              <a:t>Sisodia</a:t>
            </a:r>
            <a:r>
              <a:rPr lang="en-US" sz="900" dirty="0">
                <a:solidFill>
                  <a:srgbClr val="002060"/>
                </a:solidFill>
                <a:effectLst/>
              </a:rPr>
              <a:t>, David B. Wolfe, Jag </a:t>
            </a:r>
            <a:r>
              <a:rPr lang="en-US" sz="900" dirty="0" err="1">
                <a:solidFill>
                  <a:srgbClr val="002060"/>
                </a:solidFill>
                <a:effectLst/>
              </a:rPr>
              <a:t>Sheth</a:t>
            </a:r>
            <a:r>
              <a:rPr lang="en-US" sz="900" dirty="0">
                <a:solidFill>
                  <a:srgbClr val="002060"/>
                </a:solidFill>
                <a:effectLst/>
              </a:rPr>
              <a:t> – Firms of Endearment, 2007, Wharton School Publishing</a:t>
            </a:r>
            <a:endParaRPr lang="de-AT" sz="900" dirty="0">
              <a:solidFill>
                <a:srgbClr val="002060"/>
              </a:solidFill>
              <a:effectLst/>
            </a:endParaRPr>
          </a:p>
        </p:txBody>
      </p:sp>
    </p:spTree>
    <p:extLst>
      <p:ext uri="{BB962C8B-B14F-4D97-AF65-F5344CB8AC3E}">
        <p14:creationId xmlns:p14="http://schemas.microsoft.com/office/powerpoint/2010/main" val="3038028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Layout-ppt-logo.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604656" y="287460"/>
            <a:ext cx="6078970" cy="1200329"/>
          </a:xfrm>
          <a:prstGeom prst="rect">
            <a:avLst/>
          </a:prstGeom>
          <a:noFill/>
        </p:spPr>
        <p:txBody>
          <a:bodyPr wrap="square" rtlCol="0">
            <a:spAutoFit/>
          </a:bodyPr>
          <a:lstStyle/>
          <a:p>
            <a:pPr algn="r"/>
            <a:r>
              <a:rPr lang="en-US" sz="3600" dirty="0" smtClean="0">
                <a:solidFill>
                  <a:srgbClr val="002060"/>
                </a:solidFill>
                <a:latin typeface="Calibri"/>
                <a:cs typeface="Calibri"/>
              </a:rPr>
              <a:t>NGOs – Companies </a:t>
            </a:r>
          </a:p>
          <a:p>
            <a:pPr algn="r"/>
            <a:r>
              <a:rPr lang="en-US" sz="3600" dirty="0">
                <a:solidFill>
                  <a:srgbClr val="002060"/>
                </a:solidFill>
                <a:latin typeface="Calibri"/>
                <a:cs typeface="Calibri"/>
              </a:rPr>
              <a:t>E</a:t>
            </a:r>
            <a:r>
              <a:rPr lang="en-US" sz="3600" dirty="0" smtClean="0">
                <a:solidFill>
                  <a:srgbClr val="002060"/>
                </a:solidFill>
                <a:latin typeface="Calibri"/>
                <a:cs typeface="Calibri"/>
              </a:rPr>
              <a:t>volving </a:t>
            </a:r>
            <a:r>
              <a:rPr lang="en-US" sz="3600" dirty="0">
                <a:solidFill>
                  <a:srgbClr val="002060"/>
                </a:solidFill>
                <a:latin typeface="Calibri"/>
                <a:cs typeface="Calibri"/>
              </a:rPr>
              <a:t>R</a:t>
            </a:r>
            <a:r>
              <a:rPr lang="en-US" sz="3600" dirty="0" smtClean="0">
                <a:solidFill>
                  <a:srgbClr val="002060"/>
                </a:solidFill>
                <a:latin typeface="Calibri"/>
                <a:cs typeface="Calibri"/>
              </a:rPr>
              <a:t>elationship           </a:t>
            </a:r>
            <a:endParaRPr lang="en-US" sz="3600" dirty="0">
              <a:solidFill>
                <a:srgbClr val="002060"/>
              </a:solidFill>
              <a:latin typeface="Calibri"/>
              <a:cs typeface="Calibri"/>
            </a:endParaRPr>
          </a:p>
        </p:txBody>
      </p:sp>
      <p:cxnSp>
        <p:nvCxnSpPr>
          <p:cNvPr id="9" name="Straight Arrow Connector 8"/>
          <p:cNvCxnSpPr/>
          <p:nvPr/>
        </p:nvCxnSpPr>
        <p:spPr>
          <a:xfrm flipV="1">
            <a:off x="2729345" y="5320154"/>
            <a:ext cx="5389419" cy="415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2729345" y="1849438"/>
            <a:ext cx="0" cy="3512278"/>
          </a:xfrm>
          <a:prstGeom prst="line">
            <a:avLst/>
          </a:prstGeom>
        </p:spPr>
        <p:style>
          <a:lnRef idx="2">
            <a:schemeClr val="accent1"/>
          </a:lnRef>
          <a:fillRef idx="0">
            <a:schemeClr val="accent1"/>
          </a:fillRef>
          <a:effectRef idx="1">
            <a:schemeClr val="accent1"/>
          </a:effectRef>
          <a:fontRef idx="minor">
            <a:schemeClr val="tx1"/>
          </a:fontRef>
        </p:style>
      </p:cxnSp>
      <p:sp>
        <p:nvSpPr>
          <p:cNvPr id="13" name="Oval 12"/>
          <p:cNvSpPr/>
          <p:nvPr/>
        </p:nvSpPr>
        <p:spPr>
          <a:xfrm>
            <a:off x="3034133" y="4461174"/>
            <a:ext cx="1454740" cy="817418"/>
          </a:xfrm>
          <a:prstGeom prst="ellipse">
            <a:avLst/>
          </a:prstGeom>
          <a:solidFill>
            <a:srgbClr val="FBA02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COMPANY</a:t>
            </a:r>
            <a:endParaRPr lang="ro-RO" sz="1400" b="1" dirty="0"/>
          </a:p>
        </p:txBody>
      </p:sp>
      <p:sp>
        <p:nvSpPr>
          <p:cNvPr id="14" name="Oval 13"/>
          <p:cNvSpPr/>
          <p:nvPr/>
        </p:nvSpPr>
        <p:spPr>
          <a:xfrm>
            <a:off x="3172683" y="1842562"/>
            <a:ext cx="1052958" cy="637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NGO</a:t>
            </a:r>
            <a:endParaRPr lang="ro-RO" b="1" dirty="0"/>
          </a:p>
        </p:txBody>
      </p:sp>
      <p:cxnSp>
        <p:nvCxnSpPr>
          <p:cNvPr id="16" name="Straight Arrow Connector 15"/>
          <p:cNvCxnSpPr>
            <a:endCxn id="13" idx="0"/>
          </p:cNvCxnSpPr>
          <p:nvPr/>
        </p:nvCxnSpPr>
        <p:spPr>
          <a:xfrm>
            <a:off x="3700028" y="2479964"/>
            <a:ext cx="61475" cy="1981210"/>
          </a:xfrm>
          <a:prstGeom prst="straightConnector1">
            <a:avLst/>
          </a:prstGeom>
          <a:ln w="31750">
            <a:prstDash val="dash"/>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108364" y="4710545"/>
            <a:ext cx="1496291" cy="646331"/>
          </a:xfrm>
          <a:prstGeom prst="rect">
            <a:avLst/>
          </a:prstGeom>
          <a:noFill/>
        </p:spPr>
        <p:txBody>
          <a:bodyPr wrap="square" rtlCol="0">
            <a:spAutoFit/>
          </a:bodyPr>
          <a:lstStyle/>
          <a:p>
            <a:r>
              <a:rPr lang="en-US" dirty="0" smtClean="0"/>
              <a:t>Shareholders</a:t>
            </a:r>
          </a:p>
          <a:p>
            <a:r>
              <a:rPr lang="en-US" dirty="0" smtClean="0"/>
              <a:t>focus</a:t>
            </a:r>
          </a:p>
        </p:txBody>
      </p:sp>
      <p:sp>
        <p:nvSpPr>
          <p:cNvPr id="23" name="TextBox 22"/>
          <p:cNvSpPr txBox="1"/>
          <p:nvPr/>
        </p:nvSpPr>
        <p:spPr>
          <a:xfrm>
            <a:off x="1205344" y="1800990"/>
            <a:ext cx="1496291" cy="646331"/>
          </a:xfrm>
          <a:prstGeom prst="rect">
            <a:avLst/>
          </a:prstGeom>
          <a:noFill/>
        </p:spPr>
        <p:txBody>
          <a:bodyPr wrap="square" rtlCol="0">
            <a:spAutoFit/>
          </a:bodyPr>
          <a:lstStyle/>
          <a:p>
            <a:r>
              <a:rPr lang="en-US" dirty="0" smtClean="0"/>
              <a:t>Stakeholders</a:t>
            </a:r>
          </a:p>
          <a:p>
            <a:r>
              <a:rPr lang="en-US" dirty="0" smtClean="0"/>
              <a:t>focus</a:t>
            </a:r>
          </a:p>
        </p:txBody>
      </p:sp>
      <p:sp>
        <p:nvSpPr>
          <p:cNvPr id="24" name="TextBox 23"/>
          <p:cNvSpPr txBox="1"/>
          <p:nvPr/>
        </p:nvSpPr>
        <p:spPr>
          <a:xfrm>
            <a:off x="2854035" y="5405580"/>
            <a:ext cx="1593273" cy="369332"/>
          </a:xfrm>
          <a:prstGeom prst="rect">
            <a:avLst/>
          </a:prstGeom>
          <a:noFill/>
        </p:spPr>
        <p:txBody>
          <a:bodyPr wrap="square" rtlCol="0">
            <a:spAutoFit/>
          </a:bodyPr>
          <a:lstStyle/>
          <a:p>
            <a:r>
              <a:rPr lang="en-US" dirty="0" smtClean="0"/>
              <a:t>1990s</a:t>
            </a:r>
            <a:endParaRPr lang="ro-RO" dirty="0"/>
          </a:p>
        </p:txBody>
      </p:sp>
      <p:sp>
        <p:nvSpPr>
          <p:cNvPr id="25" name="TextBox 24"/>
          <p:cNvSpPr txBox="1"/>
          <p:nvPr/>
        </p:nvSpPr>
        <p:spPr>
          <a:xfrm>
            <a:off x="6830401" y="5377859"/>
            <a:ext cx="1593273" cy="369332"/>
          </a:xfrm>
          <a:prstGeom prst="rect">
            <a:avLst/>
          </a:prstGeom>
          <a:noFill/>
        </p:spPr>
        <p:txBody>
          <a:bodyPr wrap="square" rtlCol="0">
            <a:spAutoFit/>
          </a:bodyPr>
          <a:lstStyle/>
          <a:p>
            <a:r>
              <a:rPr lang="en-US" dirty="0" smtClean="0"/>
              <a:t>2000 -2010s</a:t>
            </a:r>
            <a:endParaRPr lang="ro-RO" dirty="0"/>
          </a:p>
        </p:txBody>
      </p:sp>
      <p:sp>
        <p:nvSpPr>
          <p:cNvPr id="26" name="Oval 25"/>
          <p:cNvSpPr/>
          <p:nvPr/>
        </p:nvSpPr>
        <p:spPr>
          <a:xfrm>
            <a:off x="6151503" y="2840134"/>
            <a:ext cx="1454740" cy="817418"/>
          </a:xfrm>
          <a:prstGeom prst="ellipse">
            <a:avLst/>
          </a:prstGeom>
          <a:solidFill>
            <a:srgbClr val="FBA02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smtClean="0"/>
              <a:t>COMPANY</a:t>
            </a:r>
            <a:endParaRPr lang="ro-RO" sz="1400" b="1" dirty="0"/>
          </a:p>
        </p:txBody>
      </p:sp>
      <p:sp>
        <p:nvSpPr>
          <p:cNvPr id="27" name="Oval 26"/>
          <p:cNvSpPr/>
          <p:nvPr/>
        </p:nvSpPr>
        <p:spPr>
          <a:xfrm>
            <a:off x="6315645" y="1773282"/>
            <a:ext cx="1052958" cy="63740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NGO</a:t>
            </a:r>
            <a:endParaRPr lang="ro-RO" b="1" dirty="0"/>
          </a:p>
        </p:txBody>
      </p:sp>
      <p:cxnSp>
        <p:nvCxnSpPr>
          <p:cNvPr id="39" name="Straight Arrow Connector 38"/>
          <p:cNvCxnSpPr/>
          <p:nvPr/>
        </p:nvCxnSpPr>
        <p:spPr>
          <a:xfrm>
            <a:off x="6876853" y="2396836"/>
            <a:ext cx="0" cy="4294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7142126" y="2466109"/>
            <a:ext cx="1472224" cy="369332"/>
          </a:xfrm>
          <a:prstGeom prst="rect">
            <a:avLst/>
          </a:prstGeom>
          <a:noFill/>
        </p:spPr>
        <p:txBody>
          <a:bodyPr wrap="square" rtlCol="0">
            <a:spAutoFit/>
          </a:bodyPr>
          <a:lstStyle/>
          <a:p>
            <a:r>
              <a:rPr lang="en-US" dirty="0" smtClean="0">
                <a:solidFill>
                  <a:srgbClr val="002060"/>
                </a:solidFill>
              </a:rPr>
              <a:t>Partnership</a:t>
            </a:r>
            <a:endParaRPr lang="ro-RO" dirty="0">
              <a:solidFill>
                <a:srgbClr val="002060"/>
              </a:solidFill>
            </a:endParaRPr>
          </a:p>
        </p:txBody>
      </p:sp>
      <p:sp>
        <p:nvSpPr>
          <p:cNvPr id="41" name="TextBox 40"/>
          <p:cNvSpPr txBox="1"/>
          <p:nvPr/>
        </p:nvSpPr>
        <p:spPr>
          <a:xfrm>
            <a:off x="3879273" y="2590804"/>
            <a:ext cx="440313" cy="1510145"/>
          </a:xfrm>
          <a:prstGeom prst="rect">
            <a:avLst/>
          </a:prstGeom>
          <a:noFill/>
        </p:spPr>
        <p:txBody>
          <a:bodyPr vert="wordArtVert" wrap="none" tIns="0" bIns="0" rtlCol="0">
            <a:normAutofit/>
          </a:bodyPr>
          <a:lstStyle/>
          <a:p>
            <a:r>
              <a:rPr lang="en-US" sz="1300" b="1" dirty="0" smtClean="0">
                <a:solidFill>
                  <a:srgbClr val="002060"/>
                </a:solidFill>
              </a:rPr>
              <a:t>Activism</a:t>
            </a:r>
            <a:endParaRPr lang="ro-RO" sz="1300" b="1" dirty="0">
              <a:solidFill>
                <a:srgbClr val="002060"/>
              </a:solidFill>
            </a:endParaRPr>
          </a:p>
        </p:txBody>
      </p:sp>
      <p:pic>
        <p:nvPicPr>
          <p:cNvPr id="42" name="Picture 41"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spTree>
    <p:extLst>
      <p:ext uri="{BB962C8B-B14F-4D97-AF65-F5344CB8AC3E}">
        <p14:creationId xmlns:p14="http://schemas.microsoft.com/office/powerpoint/2010/main" val="3039897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23668" y="-1"/>
            <a:ext cx="3079750" cy="3066589"/>
          </a:xfrm>
          <a:prstGeom prst="rect">
            <a:avLst/>
          </a:prstGeom>
        </p:spPr>
      </p:pic>
      <p:pic>
        <p:nvPicPr>
          <p:cNvPr id="6" name="Picture 5" descr="Layout-ppt-logo.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396836" y="522995"/>
            <a:ext cx="6286789" cy="646331"/>
          </a:xfrm>
          <a:prstGeom prst="rect">
            <a:avLst/>
          </a:prstGeom>
          <a:noFill/>
        </p:spPr>
        <p:txBody>
          <a:bodyPr wrap="square" rtlCol="0">
            <a:spAutoFit/>
          </a:bodyPr>
          <a:lstStyle/>
          <a:p>
            <a:pPr algn="r"/>
            <a:r>
              <a:rPr lang="en-US" sz="3600" dirty="0" smtClean="0">
                <a:solidFill>
                  <a:srgbClr val="002060"/>
                </a:solidFill>
                <a:latin typeface="Calibri"/>
                <a:cs typeface="Calibri"/>
              </a:rPr>
              <a:t>NGOs – Companies Partnership</a:t>
            </a:r>
            <a:endParaRPr lang="en-US" sz="3600" dirty="0">
              <a:solidFill>
                <a:srgbClr val="002060"/>
              </a:solidFill>
              <a:latin typeface="Calibri"/>
              <a:cs typeface="Calibri"/>
            </a:endParaRPr>
          </a:p>
        </p:txBody>
      </p:sp>
      <p:pic>
        <p:nvPicPr>
          <p:cNvPr id="7" name="Picture 6" descr="Layout-ppt-hans.png"/>
          <p:cNvPicPr>
            <a:picLocks noChangeAspect="1"/>
          </p:cNvPicPr>
          <p:nvPr/>
        </p:nvPicPr>
        <p:blipFill rotWithShape="1">
          <a:blip r:embed="rId3">
            <a:extLst>
              <a:ext uri="{28A0092B-C50C-407E-A947-70E740481C1C}">
                <a14:useLocalDpi xmlns:a14="http://schemas.microsoft.com/office/drawing/2010/main" val="0"/>
              </a:ext>
            </a:extLst>
          </a:blip>
          <a:srcRect l="37327" t="28241" r="22048" b="17824"/>
          <a:stretch/>
        </p:blipFill>
        <p:spPr>
          <a:xfrm>
            <a:off x="0" y="1818"/>
            <a:ext cx="3079750" cy="3066589"/>
          </a:xfrm>
          <a:prstGeom prst="rect">
            <a:avLst/>
          </a:prstGeom>
        </p:spPr>
      </p:pic>
      <p:sp>
        <p:nvSpPr>
          <p:cNvPr id="8" name="Text Placeholder 7"/>
          <p:cNvSpPr>
            <a:spLocks noGrp="1"/>
          </p:cNvSpPr>
          <p:nvPr>
            <p:ph type="body" idx="1"/>
          </p:nvPr>
        </p:nvSpPr>
        <p:spPr>
          <a:xfrm>
            <a:off x="1343889" y="1535113"/>
            <a:ext cx="3546765" cy="639762"/>
          </a:xfrm>
          <a:ln>
            <a:solidFill>
              <a:schemeClr val="bg1">
                <a:lumMod val="75000"/>
              </a:schemeClr>
            </a:solidFill>
          </a:ln>
        </p:spPr>
        <p:txBody>
          <a:bodyPr>
            <a:normAutofit/>
          </a:bodyPr>
          <a:lstStyle/>
          <a:p>
            <a:pPr algn="ctr"/>
            <a:r>
              <a:rPr lang="en-US" sz="2600" dirty="0" smtClean="0">
                <a:solidFill>
                  <a:srgbClr val="002060"/>
                </a:solidFill>
              </a:rPr>
              <a:t>Companies</a:t>
            </a:r>
            <a:endParaRPr lang="ro-RO" sz="2600" dirty="0">
              <a:solidFill>
                <a:srgbClr val="002060"/>
              </a:solidFill>
            </a:endParaRPr>
          </a:p>
        </p:txBody>
      </p:sp>
      <p:sp>
        <p:nvSpPr>
          <p:cNvPr id="9" name="Content Placeholder 8"/>
          <p:cNvSpPr>
            <a:spLocks noGrp="1"/>
          </p:cNvSpPr>
          <p:nvPr>
            <p:ph sz="half" idx="2"/>
          </p:nvPr>
        </p:nvSpPr>
        <p:spPr>
          <a:xfrm>
            <a:off x="1343890" y="2174875"/>
            <a:ext cx="3546765" cy="3657889"/>
          </a:xfrm>
          <a:ln>
            <a:solidFill>
              <a:schemeClr val="bg1">
                <a:lumMod val="75000"/>
              </a:schemeClr>
            </a:solidFill>
          </a:ln>
        </p:spPr>
        <p:txBody>
          <a:bodyPr/>
          <a:lstStyle/>
          <a:p>
            <a:pPr marL="400050">
              <a:buFont typeface="Arial" pitchFamily="34" charset="0"/>
              <a:buChar char="•"/>
            </a:pPr>
            <a:r>
              <a:rPr lang="en-US" dirty="0" smtClean="0">
                <a:solidFill>
                  <a:srgbClr val="002060"/>
                </a:solidFill>
              </a:rPr>
              <a:t>Financial resources</a:t>
            </a:r>
          </a:p>
          <a:p>
            <a:pPr marL="400050">
              <a:buFont typeface="Arial" pitchFamily="34" charset="0"/>
              <a:buChar char="•"/>
            </a:pPr>
            <a:r>
              <a:rPr lang="en-US" dirty="0" smtClean="0">
                <a:solidFill>
                  <a:srgbClr val="002060"/>
                </a:solidFill>
              </a:rPr>
              <a:t>Need to concentrate on core business</a:t>
            </a:r>
          </a:p>
          <a:p>
            <a:pPr marL="400050">
              <a:buFont typeface="Arial" pitchFamily="34" charset="0"/>
              <a:buChar char="•"/>
            </a:pPr>
            <a:r>
              <a:rPr lang="en-US" dirty="0" smtClean="0">
                <a:solidFill>
                  <a:srgbClr val="002060"/>
                </a:solidFill>
              </a:rPr>
              <a:t>Face various environmental, social concerns</a:t>
            </a:r>
          </a:p>
          <a:p>
            <a:pPr marL="400050">
              <a:buFont typeface="Arial" pitchFamily="34" charset="0"/>
              <a:buChar char="•"/>
            </a:pPr>
            <a:r>
              <a:rPr lang="en-US" dirty="0" smtClean="0">
                <a:solidFill>
                  <a:srgbClr val="002060"/>
                </a:solidFill>
              </a:rPr>
              <a:t>Limited skills and competencies </a:t>
            </a:r>
            <a:endParaRPr lang="ro-RO" dirty="0">
              <a:solidFill>
                <a:srgbClr val="002060"/>
              </a:solidFill>
            </a:endParaRPr>
          </a:p>
        </p:txBody>
      </p:sp>
      <p:sp>
        <p:nvSpPr>
          <p:cNvPr id="10" name="Text Placeholder 9"/>
          <p:cNvSpPr>
            <a:spLocks noGrp="1"/>
          </p:cNvSpPr>
          <p:nvPr>
            <p:ph type="body" sz="quarter" idx="3"/>
          </p:nvPr>
        </p:nvSpPr>
        <p:spPr>
          <a:xfrm>
            <a:off x="5278582" y="1535113"/>
            <a:ext cx="3408218" cy="639762"/>
          </a:xfrm>
          <a:ln>
            <a:solidFill>
              <a:schemeClr val="bg1">
                <a:lumMod val="75000"/>
              </a:schemeClr>
            </a:solidFill>
          </a:ln>
        </p:spPr>
        <p:txBody>
          <a:bodyPr>
            <a:normAutofit/>
          </a:bodyPr>
          <a:lstStyle/>
          <a:p>
            <a:pPr algn="ctr"/>
            <a:r>
              <a:rPr lang="en-US" sz="2600" dirty="0" smtClean="0">
                <a:solidFill>
                  <a:srgbClr val="002060"/>
                </a:solidFill>
              </a:rPr>
              <a:t>NGOs</a:t>
            </a:r>
            <a:endParaRPr lang="ro-RO" sz="2600" dirty="0">
              <a:solidFill>
                <a:srgbClr val="002060"/>
              </a:solidFill>
            </a:endParaRPr>
          </a:p>
        </p:txBody>
      </p:sp>
      <p:sp>
        <p:nvSpPr>
          <p:cNvPr id="11" name="Content Placeholder 10"/>
          <p:cNvSpPr>
            <a:spLocks noGrp="1"/>
          </p:cNvSpPr>
          <p:nvPr>
            <p:ph sz="quarter" idx="4"/>
          </p:nvPr>
        </p:nvSpPr>
        <p:spPr>
          <a:xfrm>
            <a:off x="5278582" y="2174875"/>
            <a:ext cx="3408218" cy="3657889"/>
          </a:xfrm>
          <a:noFill/>
          <a:ln>
            <a:solidFill>
              <a:schemeClr val="bg1">
                <a:lumMod val="75000"/>
              </a:schemeClr>
            </a:solidFill>
          </a:ln>
        </p:spPr>
        <p:txBody>
          <a:bodyPr/>
          <a:lstStyle/>
          <a:p>
            <a:r>
              <a:rPr lang="en-US" dirty="0" smtClean="0">
                <a:solidFill>
                  <a:srgbClr val="002060"/>
                </a:solidFill>
              </a:rPr>
              <a:t>Credibility and integrity</a:t>
            </a:r>
          </a:p>
          <a:p>
            <a:r>
              <a:rPr lang="en-US" dirty="0" smtClean="0">
                <a:solidFill>
                  <a:srgbClr val="002060"/>
                </a:solidFill>
              </a:rPr>
              <a:t>Closer to the communities needs</a:t>
            </a:r>
          </a:p>
          <a:p>
            <a:r>
              <a:rPr lang="en-US" dirty="0" smtClean="0">
                <a:solidFill>
                  <a:srgbClr val="002060"/>
                </a:solidFill>
              </a:rPr>
              <a:t>Expertise in addressing social and environmental issues</a:t>
            </a:r>
          </a:p>
          <a:p>
            <a:r>
              <a:rPr lang="en-US" dirty="0" smtClean="0">
                <a:solidFill>
                  <a:srgbClr val="002060"/>
                </a:solidFill>
              </a:rPr>
              <a:t>Lack financial resources</a:t>
            </a:r>
          </a:p>
          <a:p>
            <a:endParaRPr lang="en-US" dirty="0" smtClean="0"/>
          </a:p>
          <a:p>
            <a:endParaRPr lang="ro-RO" dirty="0"/>
          </a:p>
        </p:txBody>
      </p:sp>
    </p:spTree>
    <p:extLst>
      <p:ext uri="{BB962C8B-B14F-4D97-AF65-F5344CB8AC3E}">
        <p14:creationId xmlns:p14="http://schemas.microsoft.com/office/powerpoint/2010/main" val="681720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Layout-ppt-hans.png"/>
          <p:cNvPicPr>
            <a:picLocks noChangeAspect="1"/>
          </p:cNvPicPr>
          <p:nvPr/>
        </p:nvPicPr>
        <p:blipFill rotWithShape="1">
          <a:blip r:embed="rId2">
            <a:extLst>
              <a:ext uri="{28A0092B-C50C-407E-A947-70E740481C1C}">
                <a14:useLocalDpi xmlns:a14="http://schemas.microsoft.com/office/drawing/2010/main" val="0"/>
              </a:ext>
            </a:extLst>
          </a:blip>
          <a:srcRect l="37327" t="28241" r="22048" b="17824"/>
          <a:stretch/>
        </p:blipFill>
        <p:spPr>
          <a:xfrm>
            <a:off x="0" y="0"/>
            <a:ext cx="3079750" cy="3066589"/>
          </a:xfrm>
          <a:prstGeom prst="rect">
            <a:avLst/>
          </a:prstGeom>
        </p:spPr>
      </p:pic>
      <p:pic>
        <p:nvPicPr>
          <p:cNvPr id="6" name="Picture 5" descr="Layout-ppt-logo.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2124" y="5461000"/>
            <a:ext cx="2286000" cy="1714500"/>
          </a:xfrm>
          <a:prstGeom prst="rect">
            <a:avLst/>
          </a:prstGeom>
        </p:spPr>
      </p:pic>
      <p:sp>
        <p:nvSpPr>
          <p:cNvPr id="3" name="TextBox 2"/>
          <p:cNvSpPr txBox="1"/>
          <p:nvPr/>
        </p:nvSpPr>
        <p:spPr>
          <a:xfrm>
            <a:off x="2507676" y="370590"/>
            <a:ext cx="6259080" cy="1200329"/>
          </a:xfrm>
          <a:prstGeom prst="rect">
            <a:avLst/>
          </a:prstGeom>
          <a:noFill/>
        </p:spPr>
        <p:txBody>
          <a:bodyPr wrap="square" rtlCol="0">
            <a:spAutoFit/>
          </a:bodyPr>
          <a:lstStyle/>
          <a:p>
            <a:pPr algn="r"/>
            <a:r>
              <a:rPr lang="en-US" sz="3600" dirty="0" smtClean="0">
                <a:solidFill>
                  <a:srgbClr val="002060"/>
                </a:solidFill>
                <a:latin typeface="Calibri"/>
                <a:cs typeface="Calibri"/>
              </a:rPr>
              <a:t>NGOs – Companies Partnership</a:t>
            </a:r>
          </a:p>
          <a:p>
            <a:pPr algn="r"/>
            <a:r>
              <a:rPr lang="en-US" sz="3600" dirty="0" smtClean="0">
                <a:solidFill>
                  <a:srgbClr val="002060"/>
                </a:solidFill>
                <a:latin typeface="Calibri"/>
                <a:cs typeface="Calibri"/>
              </a:rPr>
              <a:t>Measuring the Impact</a:t>
            </a:r>
            <a:endParaRPr lang="en-US" sz="3600" dirty="0">
              <a:solidFill>
                <a:srgbClr val="002060"/>
              </a:solidFill>
              <a:latin typeface="Calibri"/>
              <a:cs typeface="Calibri"/>
            </a:endParaRPr>
          </a:p>
        </p:txBody>
      </p:sp>
      <p:sp>
        <p:nvSpPr>
          <p:cNvPr id="4" name="TextBox 3"/>
          <p:cNvSpPr txBox="1"/>
          <p:nvPr/>
        </p:nvSpPr>
        <p:spPr>
          <a:xfrm>
            <a:off x="1191496" y="1636548"/>
            <a:ext cx="7699956" cy="4262705"/>
          </a:xfrm>
          <a:prstGeom prst="rect">
            <a:avLst/>
          </a:prstGeom>
          <a:noFill/>
          <a:ln>
            <a:solidFill>
              <a:schemeClr val="bg1">
                <a:lumMod val="85000"/>
              </a:schemeClr>
            </a:solidFill>
          </a:ln>
        </p:spPr>
        <p:txBody>
          <a:bodyPr wrap="square" rtlCol="0">
            <a:spAutoFit/>
          </a:bodyPr>
          <a:lstStyle/>
          <a:p>
            <a:pPr marL="285750" indent="-285750">
              <a:buFont typeface="Arial" pitchFamily="34" charset="0"/>
              <a:buChar char="•"/>
            </a:pPr>
            <a:r>
              <a:rPr lang="en-US" dirty="0" smtClean="0">
                <a:solidFill>
                  <a:srgbClr val="002060"/>
                </a:solidFill>
              </a:rPr>
              <a:t>Community benefits best developed and monitored in collaboration with </a:t>
            </a:r>
            <a:r>
              <a:rPr lang="en-US" dirty="0">
                <a:solidFill>
                  <a:srgbClr val="002060"/>
                </a:solidFill>
              </a:rPr>
              <a:t>NGO </a:t>
            </a:r>
            <a:r>
              <a:rPr lang="en-US" dirty="0" smtClean="0">
                <a:solidFill>
                  <a:srgbClr val="002060"/>
                </a:solidFill>
              </a:rPr>
              <a:t>partner</a:t>
            </a:r>
          </a:p>
          <a:p>
            <a:endParaRPr lang="en-US" dirty="0" smtClean="0">
              <a:solidFill>
                <a:srgbClr val="002060"/>
              </a:solidFill>
            </a:endParaRPr>
          </a:p>
          <a:p>
            <a:pPr marL="285750" lvl="1" indent="-285750">
              <a:buFont typeface="Arial" pitchFamily="34" charset="0"/>
              <a:buChar char="•"/>
            </a:pPr>
            <a:r>
              <a:rPr lang="en-US" sz="2000" dirty="0">
                <a:solidFill>
                  <a:srgbClr val="002060"/>
                </a:solidFill>
              </a:rPr>
              <a:t>B</a:t>
            </a:r>
            <a:r>
              <a:rPr lang="en-US" sz="2000" dirty="0" smtClean="0">
                <a:solidFill>
                  <a:srgbClr val="002060"/>
                </a:solidFill>
              </a:rPr>
              <a:t>usiness </a:t>
            </a:r>
            <a:r>
              <a:rPr lang="en-US" sz="2000" dirty="0">
                <a:solidFill>
                  <a:srgbClr val="002060"/>
                </a:solidFill>
              </a:rPr>
              <a:t>and community </a:t>
            </a:r>
            <a:r>
              <a:rPr lang="en-US" sz="2000" dirty="0" smtClean="0">
                <a:solidFill>
                  <a:srgbClr val="002060"/>
                </a:solidFill>
              </a:rPr>
              <a:t>benefits need to be measured </a:t>
            </a:r>
            <a:r>
              <a:rPr lang="en-US" sz="1700" dirty="0">
                <a:solidFill>
                  <a:srgbClr val="002060"/>
                </a:solidFill>
              </a:rPr>
              <a:t>(input, output and impact</a:t>
            </a:r>
            <a:r>
              <a:rPr lang="en-US" sz="1700" dirty="0" smtClean="0">
                <a:solidFill>
                  <a:srgbClr val="002060"/>
                </a:solidFill>
              </a:rPr>
              <a:t>):</a:t>
            </a:r>
            <a:endParaRPr lang="en-US" sz="2000" dirty="0" smtClean="0">
              <a:solidFill>
                <a:srgbClr val="002060"/>
              </a:solidFill>
            </a:endParaRPr>
          </a:p>
          <a:p>
            <a:pPr marL="742950" lvl="1" indent="-285750">
              <a:buFont typeface="Arial" pitchFamily="34" charset="0"/>
              <a:buChar char="•"/>
            </a:pPr>
            <a:r>
              <a:rPr lang="en-US" sz="1700" dirty="0" smtClean="0">
                <a:solidFill>
                  <a:srgbClr val="002060"/>
                </a:solidFill>
              </a:rPr>
              <a:t>Effects on the community (input, output and impact)</a:t>
            </a:r>
          </a:p>
          <a:p>
            <a:pPr marL="742950" lvl="1" indent="-285750">
              <a:buFont typeface="Arial" pitchFamily="34" charset="0"/>
              <a:buChar char="•"/>
            </a:pPr>
            <a:r>
              <a:rPr lang="en-US" sz="1700" dirty="0" smtClean="0">
                <a:solidFill>
                  <a:srgbClr val="002060"/>
                </a:solidFill>
              </a:rPr>
              <a:t>Business effects on employees, customers and other stakeholders</a:t>
            </a:r>
          </a:p>
          <a:p>
            <a:pPr lvl="1"/>
            <a:endParaRPr lang="en-US" sz="1700" dirty="0" smtClean="0">
              <a:solidFill>
                <a:srgbClr val="002060"/>
              </a:solidFill>
            </a:endParaRPr>
          </a:p>
          <a:p>
            <a:pPr marL="285750" indent="-285750">
              <a:buFont typeface="Arial" pitchFamily="34" charset="0"/>
              <a:buChar char="•"/>
            </a:pPr>
            <a:r>
              <a:rPr lang="en-US" sz="2000" dirty="0" smtClean="0">
                <a:solidFill>
                  <a:srgbClr val="002060"/>
                </a:solidFill>
              </a:rPr>
              <a:t>Community involvement should be measured with the same standards as other area of business (integrated in Balance </a:t>
            </a:r>
            <a:r>
              <a:rPr lang="en-US" sz="2000" dirty="0">
                <a:solidFill>
                  <a:srgbClr val="002060"/>
                </a:solidFill>
              </a:rPr>
              <a:t>S</a:t>
            </a:r>
            <a:r>
              <a:rPr lang="en-US" sz="2000" dirty="0" smtClean="0">
                <a:solidFill>
                  <a:srgbClr val="002060"/>
                </a:solidFill>
              </a:rPr>
              <a:t>core Card)</a:t>
            </a:r>
          </a:p>
          <a:p>
            <a:endParaRPr lang="en-US" dirty="0" smtClean="0">
              <a:solidFill>
                <a:srgbClr val="002060"/>
              </a:solidFill>
            </a:endParaRPr>
          </a:p>
          <a:p>
            <a:pPr marL="285750" indent="-285750">
              <a:buFont typeface="Arial" pitchFamily="34" charset="0"/>
              <a:buChar char="•"/>
            </a:pPr>
            <a:r>
              <a:rPr lang="en-US" sz="2000" dirty="0" smtClean="0">
                <a:solidFill>
                  <a:srgbClr val="002060"/>
                </a:solidFill>
              </a:rPr>
              <a:t>Internal and external evaluation process </a:t>
            </a:r>
          </a:p>
          <a:p>
            <a:pPr marL="742950" lvl="1" indent="-285750">
              <a:buFont typeface="Arial" pitchFamily="34" charset="0"/>
              <a:buChar char="•"/>
            </a:pPr>
            <a:r>
              <a:rPr lang="en-US" sz="1700" dirty="0" smtClean="0">
                <a:solidFill>
                  <a:srgbClr val="002060"/>
                </a:solidFill>
              </a:rPr>
              <a:t>Internal: performance indicators and perception measures (e.g. employee survey)</a:t>
            </a:r>
          </a:p>
          <a:p>
            <a:pPr marL="742950" lvl="1" indent="-285750">
              <a:buFont typeface="Arial" pitchFamily="34" charset="0"/>
              <a:buChar char="•"/>
            </a:pPr>
            <a:r>
              <a:rPr lang="en-US" sz="1700" dirty="0" smtClean="0">
                <a:solidFill>
                  <a:srgbClr val="002060"/>
                </a:solidFill>
              </a:rPr>
              <a:t>External benchmarking, social screening services, and NGO assessment</a:t>
            </a:r>
            <a:endParaRPr lang="en-US" sz="1700" dirty="0" smtClean="0"/>
          </a:p>
        </p:txBody>
      </p:sp>
    </p:spTree>
    <p:extLst>
      <p:ext uri="{BB962C8B-B14F-4D97-AF65-F5344CB8AC3E}">
        <p14:creationId xmlns:p14="http://schemas.microsoft.com/office/powerpoint/2010/main" val="3351248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878</Words>
  <Application>Microsoft Office PowerPoint</Application>
  <PresentationFormat>On-screen Show (4:3)</PresentationFormat>
  <Paragraphs>139</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dc:creator>
  <cp:lastModifiedBy>KeeleUni</cp:lastModifiedBy>
  <cp:revision>71</cp:revision>
  <dcterms:created xsi:type="dcterms:W3CDTF">2013-03-31T21:11:41Z</dcterms:created>
  <dcterms:modified xsi:type="dcterms:W3CDTF">2013-06-14T08:41:00Z</dcterms:modified>
</cp:coreProperties>
</file>